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6" r:id="rId4"/>
    <p:sldId id="259" r:id="rId5"/>
    <p:sldId id="261" r:id="rId6"/>
    <p:sldId id="263" r:id="rId7"/>
    <p:sldId id="264" r:id="rId8"/>
    <p:sldId id="262"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D2C1"/>
    <a:srgbClr val="84E798"/>
    <a:srgbClr val="56DFDE"/>
    <a:srgbClr val="1ED33E"/>
    <a:srgbClr val="1CD23C"/>
    <a:srgbClr val="F4F9FA"/>
    <a:srgbClr val="F3F3F3"/>
    <a:srgbClr val="000000"/>
    <a:srgbClr val="272334"/>
    <a:srgbClr val="0E0D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73779" autoAdjust="0"/>
  </p:normalViewPr>
  <p:slideViewPr>
    <p:cSldViewPr snapToGrid="0">
      <p:cViewPr varScale="1">
        <p:scale>
          <a:sx n="47" d="100"/>
          <a:sy n="47" d="100"/>
        </p:scale>
        <p:origin x="39" y="41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9236A-A6EF-4F4D-891C-55E1ADF5BF9D}" type="datetimeFigureOut">
              <a:rPr lang="en-US" smtClean="0"/>
              <a:t>3/2/2020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68106-EAEC-454D-9F6A-6FC86FC2F9C9}" type="slidenum">
              <a:rPr lang="en-US" smtClean="0"/>
              <a:t>‹#›</a:t>
            </a:fld>
            <a:endParaRPr lang="en-US"/>
          </a:p>
        </p:txBody>
      </p:sp>
    </p:spTree>
    <p:extLst>
      <p:ext uri="{BB962C8B-B14F-4D97-AF65-F5344CB8AC3E}">
        <p14:creationId xmlns:p14="http://schemas.microsoft.com/office/powerpoint/2010/main" val="125618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cell in our body contains a copy of our genome, over 20,000 genes, 3 billion letters of DNA. DNA consists of two strands, twisted into a double helix and held together by a simple pairing rule. A pairs with T, and G pairs with C. Our genes shape who we are as individuals and as a species.</a:t>
            </a:r>
          </a:p>
        </p:txBody>
      </p:sp>
      <p:sp>
        <p:nvSpPr>
          <p:cNvPr id="4" name="Slide Number Placeholder 3"/>
          <p:cNvSpPr>
            <a:spLocks noGrp="1"/>
          </p:cNvSpPr>
          <p:nvPr>
            <p:ph type="sldNum" sz="quarter" idx="5"/>
          </p:nvPr>
        </p:nvSpPr>
        <p:spPr/>
        <p:txBody>
          <a:bodyPr/>
          <a:lstStyle/>
          <a:p>
            <a:fld id="{CAD68106-EAEC-454D-9F6A-6FC86FC2F9C9}" type="slidenum">
              <a:rPr lang="en-US" smtClean="0"/>
              <a:t>1</a:t>
            </a:fld>
            <a:endParaRPr lang="en-US"/>
          </a:p>
        </p:txBody>
      </p:sp>
    </p:spTree>
    <p:extLst>
      <p:ext uri="{BB962C8B-B14F-4D97-AF65-F5344CB8AC3E}">
        <p14:creationId xmlns:p14="http://schemas.microsoft.com/office/powerpoint/2010/main" val="1605170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Once the sgRNA is designed and synthesized, you can precisely edit the desired DNA sequence in any genome. Depending on the application and specific experimental needs, a variety of alternative nucleases exist for every job.</a:t>
            </a:r>
          </a:p>
          <a:p>
            <a:r>
              <a:rPr lang="en-US" sz="1200" u="sng" kern="1200" dirty="0">
                <a:solidFill>
                  <a:schemeClr val="tx1"/>
                </a:solidFill>
                <a:latin typeface="+mn-lt"/>
                <a:ea typeface="+mn-ea"/>
                <a:cs typeface="+mn-cs"/>
              </a:rPr>
              <a:t>Note</a:t>
            </a:r>
            <a:r>
              <a:rPr lang="en-US" sz="1200" kern="1200" dirty="0">
                <a:solidFill>
                  <a:schemeClr val="tx1"/>
                </a:solidFill>
                <a:latin typeface="+mn-lt"/>
                <a:ea typeface="+mn-ea"/>
                <a:cs typeface="+mn-cs"/>
              </a:rPr>
              <a:t>: you need to ensure that the sequence you want to edit contains the PAM (Protospacer Adjacent Motif) sequence that the nuclease absolutely needs to cut. </a:t>
            </a:r>
          </a:p>
          <a:p>
            <a:endParaRPr lang="en-US" sz="1200" kern="1200" dirty="0">
              <a:solidFill>
                <a:schemeClr val="tx1"/>
              </a:solidFill>
              <a:latin typeface="+mn-lt"/>
              <a:ea typeface="+mn-ea"/>
              <a:cs typeface="+mn-cs"/>
            </a:endParaRPr>
          </a:p>
          <a:p>
            <a:r>
              <a:rPr lang="en-US" b="1" dirty="0"/>
              <a:t>Cas9: The Workhorse CRISPR-Associated Nuclease</a:t>
            </a:r>
          </a:p>
          <a:p>
            <a:r>
              <a:rPr lang="en-US" sz="1200" kern="1200" dirty="0">
                <a:solidFill>
                  <a:schemeClr val="tx1"/>
                </a:solidFill>
                <a:latin typeface="+mn-lt"/>
                <a:ea typeface="+mn-ea"/>
                <a:cs typeface="+mn-cs"/>
              </a:rPr>
              <a:t>Cas9 is currently the most widely known nuclease in CRISPR experiments, specifically the Cas9 variant isolated from the bacterium Streptococcus pyogenes (SpCas9). Once Cas9 recognizes the PAM sequence (5’-NGG-3 in case of SpCas9, where N is any nucleotide), it creates a double-strand break (DSB) at the target locus. Cas9 activity is a collective effort of two parts of the protein: the recognition lobe and the nuclease lobe. One senses the complementary DNA sequence, and the other has nuclease domains which cleave the DNA.</a:t>
            </a:r>
          </a:p>
          <a:p>
            <a:endParaRPr lang="en-US" sz="1200" kern="1200" dirty="0">
              <a:solidFill>
                <a:schemeClr val="tx1"/>
              </a:solidFill>
              <a:latin typeface="+mn-lt"/>
              <a:ea typeface="+mn-ea"/>
              <a:cs typeface="+mn-cs"/>
            </a:endParaRPr>
          </a:p>
          <a:p>
            <a:r>
              <a:rPr lang="en-US" sz="1200" b="1" u="sng" kern="1200" dirty="0">
                <a:solidFill>
                  <a:schemeClr val="tx1"/>
                </a:solidFill>
                <a:latin typeface="+mn-lt"/>
                <a:ea typeface="+mn-ea"/>
                <a:cs typeface="+mn-cs"/>
              </a:rPr>
              <a:t>Some test requires a nuclease other than CAS9 here are the alternatives.</a:t>
            </a:r>
            <a:endParaRPr lang="en-US" sz="1200" u="sng"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AD68106-EAEC-454D-9F6A-6FC86FC2F9C9}" type="slidenum">
              <a:rPr lang="en-US" smtClean="0"/>
              <a:t>10</a:t>
            </a:fld>
            <a:endParaRPr lang="en-US"/>
          </a:p>
        </p:txBody>
      </p:sp>
    </p:spTree>
    <p:extLst>
      <p:ext uri="{BB962C8B-B14F-4D97-AF65-F5344CB8AC3E}">
        <p14:creationId xmlns:p14="http://schemas.microsoft.com/office/powerpoint/2010/main" val="1190499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latin typeface="+mj-lt"/>
                <a:ea typeface="+mn-ea"/>
                <a:cs typeface="+mn-cs"/>
              </a:rPr>
              <a:t>The last step in the CRISPR workflow is to analyze the editing efficiency and to determine the DNA sequences at your target region after being edited. You picked the best sgRNA and used an optimum transfection method, and now you need to review the quality of your editing and make plans for what comes next! Choosing an accurate analysis method and using it efficiently are essential factors influencing the success of the test.</a:t>
            </a:r>
          </a:p>
          <a:p>
            <a:r>
              <a:rPr lang="en-US" sz="1200" b="0" kern="1200" dirty="0">
                <a:solidFill>
                  <a:schemeClr val="tx1"/>
                </a:solidFill>
                <a:latin typeface="+mj-lt"/>
                <a:ea typeface="+mn-ea"/>
                <a:cs typeface="+mn-cs"/>
              </a:rPr>
              <a:t>Recent advances made analyzing easier using computers and software, for instance ICE analyses data based on a knock-out and knock-in scores.</a:t>
            </a:r>
          </a:p>
        </p:txBody>
      </p:sp>
      <p:sp>
        <p:nvSpPr>
          <p:cNvPr id="4" name="Slide Number Placeholder 3"/>
          <p:cNvSpPr>
            <a:spLocks noGrp="1"/>
          </p:cNvSpPr>
          <p:nvPr>
            <p:ph type="sldNum" sz="quarter" idx="5"/>
          </p:nvPr>
        </p:nvSpPr>
        <p:spPr/>
        <p:txBody>
          <a:bodyPr/>
          <a:lstStyle/>
          <a:p>
            <a:fld id="{CAD68106-EAEC-454D-9F6A-6FC86FC2F9C9}" type="slidenum">
              <a:rPr lang="en-US" smtClean="0"/>
              <a:t>11</a:t>
            </a:fld>
            <a:endParaRPr lang="en-US"/>
          </a:p>
        </p:txBody>
      </p:sp>
    </p:spTree>
    <p:extLst>
      <p:ext uri="{BB962C8B-B14F-4D97-AF65-F5344CB8AC3E}">
        <p14:creationId xmlns:p14="http://schemas.microsoft.com/office/powerpoint/2010/main" val="404165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One potential limitation of CRISPR technology is that the approach may create off-target effects. These off-target effects might play a role in recognizing and destroying hypervariable viral nucleic acids or plasmid DNA, which is beneﬁcial to bacteria and archaea.</a:t>
            </a:r>
          </a:p>
        </p:txBody>
      </p:sp>
      <p:sp>
        <p:nvSpPr>
          <p:cNvPr id="4" name="Slide Number Placeholder 3"/>
          <p:cNvSpPr>
            <a:spLocks noGrp="1"/>
          </p:cNvSpPr>
          <p:nvPr>
            <p:ph type="sldNum" sz="quarter" idx="5"/>
          </p:nvPr>
        </p:nvSpPr>
        <p:spPr/>
        <p:txBody>
          <a:bodyPr/>
          <a:lstStyle/>
          <a:p>
            <a:fld id="{CAD68106-EAEC-454D-9F6A-6FC86FC2F9C9}" type="slidenum">
              <a:rPr lang="en-US" smtClean="0"/>
              <a:t>12</a:t>
            </a:fld>
            <a:endParaRPr lang="en-US"/>
          </a:p>
        </p:txBody>
      </p:sp>
    </p:spTree>
    <p:extLst>
      <p:ext uri="{BB962C8B-B14F-4D97-AF65-F5344CB8AC3E}">
        <p14:creationId xmlns:p14="http://schemas.microsoft.com/office/powerpoint/2010/main" val="2686513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AD68106-EAEC-454D-9F6A-6FC86FC2F9C9}" type="slidenum">
              <a:rPr lang="en-US" smtClean="0"/>
              <a:t>13</a:t>
            </a:fld>
            <a:endParaRPr lang="en-US"/>
          </a:p>
        </p:txBody>
      </p:sp>
    </p:spTree>
    <p:extLst>
      <p:ext uri="{BB962C8B-B14F-4D97-AF65-F5344CB8AC3E}">
        <p14:creationId xmlns:p14="http://schemas.microsoft.com/office/powerpoint/2010/main" val="165957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Genes also have profound effects on health, and thanks to advances in DNA sequencing, researchers have identified thousands of genes that affect our risk of disease. To understand how genes work, researchers need ways to control them. Changing genes in living cells is not easy, but recently a new method has been developed that promises to dramatically improve our ability to edit the DNA of any species, including humans.</a:t>
            </a:r>
          </a:p>
        </p:txBody>
      </p:sp>
      <p:sp>
        <p:nvSpPr>
          <p:cNvPr id="4" name="Slide Number Placeholder 3"/>
          <p:cNvSpPr>
            <a:spLocks noGrp="1"/>
          </p:cNvSpPr>
          <p:nvPr>
            <p:ph type="sldNum" sz="quarter" idx="5"/>
          </p:nvPr>
        </p:nvSpPr>
        <p:spPr/>
        <p:txBody>
          <a:bodyPr/>
          <a:lstStyle/>
          <a:p>
            <a:fld id="{CAD68106-EAEC-454D-9F6A-6FC86FC2F9C9}" type="slidenum">
              <a:rPr lang="en-US" smtClean="0"/>
              <a:t>2</a:t>
            </a:fld>
            <a:endParaRPr lang="en-US"/>
          </a:p>
        </p:txBody>
      </p:sp>
    </p:spTree>
    <p:extLst>
      <p:ext uri="{BB962C8B-B14F-4D97-AF65-F5344CB8AC3E}">
        <p14:creationId xmlns:p14="http://schemas.microsoft.com/office/powerpoint/2010/main" val="195753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Introducing CRISPR, a system that has revolutionized the field of genome engineering with limitless applications in disease therapeutics, drug discovery, agriculture, biofuels, and much more. This revolutionary breakthrough has completely change the way science is performed, and it will soon change many aspects of our everyday lives.</a:t>
            </a:r>
            <a:endParaRPr lang="en-US" dirty="0"/>
          </a:p>
        </p:txBody>
      </p:sp>
      <p:sp>
        <p:nvSpPr>
          <p:cNvPr id="4" name="Slide Number Placeholder 3"/>
          <p:cNvSpPr>
            <a:spLocks noGrp="1"/>
          </p:cNvSpPr>
          <p:nvPr>
            <p:ph type="sldNum" sz="quarter" idx="5"/>
          </p:nvPr>
        </p:nvSpPr>
        <p:spPr/>
        <p:txBody>
          <a:bodyPr/>
          <a:lstStyle/>
          <a:p>
            <a:fld id="{CAD68106-EAEC-454D-9F6A-6FC86FC2F9C9}" type="slidenum">
              <a:rPr lang="en-US" smtClean="0"/>
              <a:t>3</a:t>
            </a:fld>
            <a:endParaRPr lang="en-US"/>
          </a:p>
        </p:txBody>
      </p:sp>
    </p:spTree>
    <p:extLst>
      <p:ext uri="{BB962C8B-B14F-4D97-AF65-F5344CB8AC3E}">
        <p14:creationId xmlns:p14="http://schemas.microsoft.com/office/powerpoint/2010/main" val="2050643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CRISPR?</a:t>
            </a:r>
          </a:p>
          <a:p>
            <a:r>
              <a:rPr lang="en-US" sz="1200" b="0" i="0" kern="1200" dirty="0">
                <a:solidFill>
                  <a:schemeClr val="tx1"/>
                </a:solidFill>
                <a:effectLst/>
                <a:latin typeface="+mn-lt"/>
                <a:ea typeface="+mn-ea"/>
                <a:cs typeface="+mn-cs"/>
              </a:rPr>
              <a:t>CRISPR is an acronym for “Clustered Regularly Interspaced Short Palindromic Repeats.” CRISPR genome engineering technology enables scientists to easily and precisely edit the DNA of any genome. </a:t>
            </a:r>
          </a:p>
          <a:p>
            <a:r>
              <a:rPr lang="en-US" sz="1200" b="0" i="0" kern="1200" dirty="0">
                <a:solidFill>
                  <a:schemeClr val="tx1"/>
                </a:solidFill>
                <a:effectLst/>
                <a:latin typeface="+mn-lt"/>
                <a:ea typeface="+mn-ea"/>
                <a:cs typeface="+mn-cs"/>
              </a:rPr>
              <a:t>In nature, the CRISPR palindromic repeats play an important role in microbial immunity. When a virus infects a microbial cell, the microbe employs a special CRISPR-associated nuclease (Cas9) to chop off a piece of the viral DNA. The nuclease is directed to its target sequence by a short RNA fragment known as a guide RNA (gRNA), which is complementary to the target segment of the viral genome. The snipped DNA fragment may then be stored between the palindromic CRISPR sequences to retain a genetic memory for disabling future infections from the same viral strain.</a:t>
            </a:r>
          </a:p>
          <a:p>
            <a:r>
              <a:rPr lang="en-US" sz="1200" b="0" i="0" u="sng" kern="1200" dirty="0">
                <a:solidFill>
                  <a:schemeClr val="tx1"/>
                </a:solidFill>
                <a:effectLst/>
                <a:latin typeface="+mn-lt"/>
                <a:ea typeface="+mn-ea"/>
                <a:cs typeface="+mn-cs"/>
              </a:rPr>
              <a:t>Once scientists learned how the CRISPR system worked in bacteria, they figured out how to reprogram it to allow efficient editing in any species. </a:t>
            </a:r>
          </a:p>
        </p:txBody>
      </p:sp>
      <p:sp>
        <p:nvSpPr>
          <p:cNvPr id="4" name="Slide Number Placeholder 3"/>
          <p:cNvSpPr>
            <a:spLocks noGrp="1"/>
          </p:cNvSpPr>
          <p:nvPr>
            <p:ph type="sldNum" sz="quarter" idx="5"/>
          </p:nvPr>
        </p:nvSpPr>
        <p:spPr/>
        <p:txBody>
          <a:bodyPr/>
          <a:lstStyle/>
          <a:p>
            <a:fld id="{CAD68106-EAEC-454D-9F6A-6FC86FC2F9C9}" type="slidenum">
              <a:rPr lang="en-US" smtClean="0"/>
              <a:t>4</a:t>
            </a:fld>
            <a:endParaRPr lang="en-US"/>
          </a:p>
        </p:txBody>
      </p:sp>
    </p:spTree>
    <p:extLst>
      <p:ext uri="{BB962C8B-B14F-4D97-AF65-F5344CB8AC3E}">
        <p14:creationId xmlns:p14="http://schemas.microsoft.com/office/powerpoint/2010/main" val="156712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To conclude a definition;</a:t>
            </a:r>
            <a:r>
              <a:rPr lang="en-US" u="none" dirty="0"/>
              <a:t> </a:t>
            </a:r>
            <a:br>
              <a:rPr lang="en-US" u="none" dirty="0"/>
            </a:br>
            <a:r>
              <a:rPr lang="en-US" dirty="0"/>
              <a:t>CRISPR gene editing is a genetic engineering technique in molecular biology by which the genomes of living organisms may be modified. It is based on a simplified version of the bacterial CRISPR antiviral defense system. By delivering the Cas9 nuclease complexed with a synthetic guide RNA (gRNA) into a cell, the cell's genome can be cut at a desired location, allowing existing genes to be removed and/or new ones added in vivo.</a:t>
            </a:r>
          </a:p>
        </p:txBody>
      </p:sp>
      <p:sp>
        <p:nvSpPr>
          <p:cNvPr id="4" name="Slide Number Placeholder 3"/>
          <p:cNvSpPr>
            <a:spLocks noGrp="1"/>
          </p:cNvSpPr>
          <p:nvPr>
            <p:ph type="sldNum" sz="quarter" idx="5"/>
          </p:nvPr>
        </p:nvSpPr>
        <p:spPr/>
        <p:txBody>
          <a:bodyPr/>
          <a:lstStyle/>
          <a:p>
            <a:fld id="{CAD68106-EAEC-454D-9F6A-6FC86FC2F9C9}" type="slidenum">
              <a:rPr lang="en-US" smtClean="0"/>
              <a:t>5</a:t>
            </a:fld>
            <a:endParaRPr lang="en-US"/>
          </a:p>
        </p:txBody>
      </p:sp>
    </p:spTree>
    <p:extLst>
      <p:ext uri="{BB962C8B-B14F-4D97-AF65-F5344CB8AC3E}">
        <p14:creationId xmlns:p14="http://schemas.microsoft.com/office/powerpoint/2010/main" val="499070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CRISPR has already shown promising results for treating several diseases and has also had a huge impact in editing plant genomes, facilitating several beneficial agricultural applications. The CRISPR technology has also shown potential in other areas such as developing disease models and biofuels.</a:t>
            </a:r>
          </a:p>
          <a:p>
            <a:r>
              <a:rPr lang="en-US" sz="1200" kern="1200" dirty="0">
                <a:solidFill>
                  <a:schemeClr val="tx1"/>
                </a:solidFill>
                <a:latin typeface="+mn-lt"/>
                <a:ea typeface="+mn-ea"/>
                <a:cs typeface="+mn-cs"/>
              </a:rPr>
              <a:t>During the past years, the technology has been used to</a:t>
            </a:r>
            <a:br>
              <a:rPr lang="en-US" sz="1200" kern="1200" dirty="0">
                <a:solidFill>
                  <a:schemeClr val="tx1"/>
                </a:solidFill>
                <a:latin typeface="+mn-lt"/>
                <a:ea typeface="+mn-ea"/>
                <a:cs typeface="+mn-cs"/>
              </a:rPr>
            </a:br>
            <a:endParaRPr lang="en-US" sz="12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Functionally inactivate genes in human cell lines and cells</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Study Candida albicans</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Modify yeasts used to make biofuels</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Genetically modify crop strains. </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Studies on changing mosquitos so they cannot transmit diseases such as malaria.</a:t>
            </a:r>
          </a:p>
          <a:p>
            <a:pPr marL="285750" indent="-285750">
              <a:buClr>
                <a:schemeClr val="bg1">
                  <a:lumMod val="75000"/>
                </a:schemeClr>
              </a:buClr>
              <a:buFont typeface="Arial" panose="020B0604020202020204" pitchFamily="34" charset="0"/>
              <a:buChar char="•"/>
            </a:pPr>
            <a:r>
              <a:rPr lang="en-US" sz="1200" kern="1200" dirty="0">
                <a:solidFill>
                  <a:schemeClr val="tx1"/>
                </a:solidFill>
                <a:latin typeface="+mn-lt"/>
                <a:ea typeface="+mn-ea"/>
                <a:cs typeface="+mn-cs"/>
              </a:rPr>
              <a:t>CRISPR based approaches utilizing Cas12a have recently been utilized in the successful modification of a broad number of plant species.</a:t>
            </a:r>
            <a:br>
              <a:rPr lang="en-US" sz="1200" kern="1200" dirty="0">
                <a:solidFill>
                  <a:schemeClr val="tx1"/>
                </a:solidFill>
                <a:latin typeface="+mn-lt"/>
                <a:ea typeface="+mn-ea"/>
                <a:cs typeface="+mn-cs"/>
              </a:rPr>
            </a:b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July 2019, doctors in Tennessee, United States, used CRISPR to experimentally treat a patient with a genetic disorder. The patient was a 34-year-old woman with sickle cell disease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the future, CRISPR gene editing could be used to create new species or revive extinct species from closely related ones.</a:t>
            </a:r>
          </a:p>
          <a:p>
            <a:endParaRPr lang="en-US" dirty="0"/>
          </a:p>
        </p:txBody>
      </p:sp>
      <p:sp>
        <p:nvSpPr>
          <p:cNvPr id="4" name="Slide Number Placeholder 3"/>
          <p:cNvSpPr>
            <a:spLocks noGrp="1"/>
          </p:cNvSpPr>
          <p:nvPr>
            <p:ph type="sldNum" sz="quarter" idx="5"/>
          </p:nvPr>
        </p:nvSpPr>
        <p:spPr/>
        <p:txBody>
          <a:bodyPr/>
          <a:lstStyle/>
          <a:p>
            <a:fld id="{CAD68106-EAEC-454D-9F6A-6FC86FC2F9C9}" type="slidenum">
              <a:rPr lang="en-US" smtClean="0"/>
              <a:t>6</a:t>
            </a:fld>
            <a:endParaRPr lang="en-US"/>
          </a:p>
        </p:txBody>
      </p:sp>
    </p:spTree>
    <p:extLst>
      <p:ext uri="{BB962C8B-B14F-4D97-AF65-F5344CB8AC3E}">
        <p14:creationId xmlns:p14="http://schemas.microsoft.com/office/powerpoint/2010/main" val="121084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beauty of CRISPR lies in its simplicity. CRISPR relies on just </a:t>
            </a:r>
            <a:r>
              <a:rPr lang="en-US" sz="1200" u="sng" kern="1200" dirty="0">
                <a:solidFill>
                  <a:schemeClr val="tx1"/>
                </a:solidFill>
                <a:latin typeface="+mn-lt"/>
                <a:ea typeface="+mn-ea"/>
                <a:cs typeface="+mn-cs"/>
              </a:rPr>
              <a:t>two components</a:t>
            </a:r>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1) Molecular Scissors</a:t>
            </a:r>
            <a:r>
              <a:rPr lang="en-US" sz="1200" kern="1200" dirty="0">
                <a:solidFill>
                  <a:schemeClr val="tx1"/>
                </a:solidFill>
                <a:latin typeface="+mn-lt"/>
                <a:ea typeface="+mn-ea"/>
                <a:cs typeface="+mn-cs"/>
              </a:rPr>
              <a:t>, a CRISPR-associated (Cas) nuclease.</a:t>
            </a:r>
            <a:br>
              <a:rPr lang="en-US" sz="1200" kern="1200" dirty="0">
                <a:solidFill>
                  <a:schemeClr val="tx1"/>
                </a:solidFill>
                <a:latin typeface="+mn-lt"/>
                <a:ea typeface="+mn-ea"/>
                <a:cs typeface="+mn-cs"/>
              </a:rPr>
            </a:br>
            <a:r>
              <a:rPr lang="en-US" sz="1200" b="1" kern="1200" dirty="0">
                <a:solidFill>
                  <a:schemeClr val="tx1"/>
                </a:solidFill>
                <a:latin typeface="+mn-lt"/>
                <a:ea typeface="+mn-ea"/>
                <a:cs typeface="+mn-cs"/>
              </a:rPr>
              <a:t>2) The GPS </a:t>
            </a:r>
            <a:r>
              <a:rPr lang="en-US" sz="1200" kern="1200" dirty="0">
                <a:solidFill>
                  <a:schemeClr val="tx1"/>
                </a:solidFill>
                <a:latin typeface="+mn-lt"/>
                <a:ea typeface="+mn-ea"/>
                <a:cs typeface="+mn-cs"/>
              </a:rPr>
              <a:t>guiding it to the appropriate site, the guide RNA (gRNA). </a:t>
            </a:r>
          </a:p>
          <a:p>
            <a:r>
              <a:rPr lang="en-US" sz="1200" kern="1200" dirty="0">
                <a:solidFill>
                  <a:schemeClr val="tx1"/>
                </a:solidFill>
                <a:latin typeface="+mn-lt"/>
                <a:ea typeface="+mn-ea"/>
                <a:cs typeface="+mn-cs"/>
              </a:rPr>
              <a:t>In natural, the gRNA consists of two distinct segments of RNA: CRISPR RNA (crRNA) and transactivating CRISPR RNA (</a:t>
            </a:r>
            <a:r>
              <a:rPr lang="en-US" sz="1200" kern="1200" dirty="0" err="1">
                <a:solidFill>
                  <a:schemeClr val="tx1"/>
                </a:solidFill>
                <a:latin typeface="+mn-lt"/>
                <a:ea typeface="+mn-ea"/>
                <a:cs typeface="+mn-cs"/>
              </a:rPr>
              <a:t>tracrRNA</a:t>
            </a:r>
            <a:r>
              <a:rPr lang="en-US" sz="1200" kern="1200" dirty="0">
                <a:solidFill>
                  <a:schemeClr val="tx1"/>
                </a:solidFill>
                <a:latin typeface="+mn-lt"/>
                <a:ea typeface="+mn-ea"/>
                <a:cs typeface="+mn-cs"/>
              </a:rPr>
              <a:t>). Synthetically, they can be engineered as one seamless fusion sequence known as single guide RNA (sgRNA).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natural, the gRNA consists of two distinct segments of RNA: CRISPR RNA (crRNA) and transactivating CRISPR RNA (</a:t>
            </a:r>
            <a:r>
              <a:rPr lang="en-US" sz="1200" kern="1200" dirty="0" err="1">
                <a:solidFill>
                  <a:schemeClr val="tx1"/>
                </a:solidFill>
                <a:latin typeface="+mn-lt"/>
                <a:ea typeface="+mn-ea"/>
                <a:cs typeface="+mn-cs"/>
              </a:rPr>
              <a:t>tracrRNA</a:t>
            </a:r>
            <a:r>
              <a:rPr lang="en-US" sz="1200" kern="1200" dirty="0">
                <a:solidFill>
                  <a:schemeClr val="tx1"/>
                </a:solidFill>
                <a:latin typeface="+mn-lt"/>
                <a:ea typeface="+mn-ea"/>
                <a:cs typeface="+mn-cs"/>
              </a:rPr>
              <a:t>). Synthetically, they can be engineered as one seamless fusion sequence known as single guide RNA (sgRNA).  Why do we want it?</a:t>
            </a:r>
          </a:p>
          <a:p>
            <a:endParaRPr lang="en-US" sz="12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200" b="1" kern="1200" dirty="0">
                <a:solidFill>
                  <a:schemeClr val="tx1"/>
                </a:solidFill>
                <a:latin typeface="+mn-lt"/>
                <a:ea typeface="+mn-ea"/>
                <a:cs typeface="+mn-cs"/>
              </a:rPr>
              <a:t>Improved Editing Efficiency: </a:t>
            </a:r>
            <a:r>
              <a:rPr lang="en-US" sz="1200" kern="1200" dirty="0">
                <a:solidFill>
                  <a:schemeClr val="tx1"/>
                </a:solidFill>
                <a:latin typeface="+mn-lt"/>
                <a:ea typeface="+mn-ea"/>
                <a:cs typeface="+mn-cs"/>
              </a:rPr>
              <a:t>The editing efficiency in cells transfected with synthetic sgRNA has been experimentally confirmed to be higher than that of non-synthetically derived sgRNA.</a:t>
            </a:r>
            <a:br>
              <a:rPr lang="en-US" sz="1200" kern="1200" dirty="0">
                <a:solidFill>
                  <a:schemeClr val="tx1"/>
                </a:solidFill>
                <a:latin typeface="+mn-lt"/>
                <a:ea typeface="+mn-ea"/>
                <a:cs typeface="+mn-cs"/>
              </a:rPr>
            </a:br>
            <a:endParaRPr lang="en-US" sz="12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200" b="1" kern="1200" dirty="0">
                <a:solidFill>
                  <a:schemeClr val="tx1"/>
                </a:solidFill>
                <a:latin typeface="+mn-lt"/>
                <a:ea typeface="+mn-ea"/>
                <a:cs typeface="+mn-cs"/>
              </a:rPr>
              <a:t>Minimum Risk Delivery System: </a:t>
            </a:r>
            <a:r>
              <a:rPr lang="en-US" sz="1200" kern="1200" dirty="0">
                <a:solidFill>
                  <a:schemeClr val="tx1"/>
                </a:solidFill>
                <a:latin typeface="+mn-lt"/>
                <a:ea typeface="+mn-ea"/>
                <a:cs typeface="+mn-cs"/>
              </a:rPr>
              <a:t>The continual expression of guide RNAs inside the cell could result in unwanted effects in random or unexpected places in the genome. Introducing the CRISPR machinery in the ribonucleoprotein format into cells alleviates these concerns as the RNP exists transiently inside the cell and shows reduced toxicity and off-target effects.</a:t>
            </a:r>
            <a:br>
              <a:rPr lang="en-US" sz="1200" kern="1200" dirty="0">
                <a:solidFill>
                  <a:schemeClr val="tx1"/>
                </a:solidFill>
                <a:latin typeface="+mn-lt"/>
                <a:ea typeface="+mn-ea"/>
                <a:cs typeface="+mn-cs"/>
              </a:rPr>
            </a:br>
            <a:endParaRPr lang="en-US" sz="12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200" b="1" kern="1200" dirty="0">
                <a:solidFill>
                  <a:schemeClr val="tx1"/>
                </a:solidFill>
                <a:latin typeface="+mn-lt"/>
                <a:ea typeface="+mn-ea"/>
                <a:cs typeface="+mn-cs"/>
              </a:rPr>
              <a:t>Increased Experimental Convenience: </a:t>
            </a:r>
            <a:r>
              <a:rPr lang="en-US" sz="1200" kern="1200" dirty="0">
                <a:solidFill>
                  <a:schemeClr val="tx1"/>
                </a:solidFill>
                <a:latin typeface="+mn-lt"/>
                <a:ea typeface="+mn-ea"/>
                <a:cs typeface="+mn-cs"/>
              </a:rPr>
              <a:t>Even if an experiment is complicated, its preparation does not need to be.</a:t>
            </a:r>
            <a:br>
              <a:rPr lang="en-US" sz="1200" kern="1200" dirty="0">
                <a:solidFill>
                  <a:schemeClr val="tx1"/>
                </a:solidFill>
                <a:latin typeface="+mn-lt"/>
                <a:ea typeface="+mn-ea"/>
                <a:cs typeface="+mn-cs"/>
              </a:rPr>
            </a:br>
            <a:endParaRPr lang="en-US" sz="1200" kern="1200" dirty="0">
              <a:solidFill>
                <a:schemeClr val="tx1"/>
              </a:solidFill>
              <a:latin typeface="+mn-lt"/>
              <a:ea typeface="+mn-ea"/>
              <a:cs typeface="+mn-cs"/>
            </a:endParaRPr>
          </a:p>
          <a:p>
            <a:pPr marL="285750" indent="-285750">
              <a:buClr>
                <a:schemeClr val="bg1">
                  <a:lumMod val="75000"/>
                </a:schemeClr>
              </a:buClr>
              <a:buFont typeface="Arial" panose="020B0604020202020204" pitchFamily="34" charset="0"/>
              <a:buChar char="•"/>
            </a:pPr>
            <a:r>
              <a:rPr lang="en-US" sz="1200" b="1" kern="1200" dirty="0">
                <a:solidFill>
                  <a:schemeClr val="tx1"/>
                </a:solidFill>
                <a:latin typeface="+mn-lt"/>
                <a:ea typeface="+mn-ea"/>
                <a:cs typeface="+mn-cs"/>
              </a:rPr>
              <a:t>Compatibility With Chemically Modified Guides</a:t>
            </a:r>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D68106-EAEC-454D-9F6A-6FC86FC2F9C9}" type="slidenum">
              <a:rPr lang="en-US" smtClean="0"/>
              <a:t>7</a:t>
            </a:fld>
            <a:endParaRPr lang="en-US"/>
          </a:p>
        </p:txBody>
      </p:sp>
    </p:spTree>
    <p:extLst>
      <p:ext uri="{BB962C8B-B14F-4D97-AF65-F5344CB8AC3E}">
        <p14:creationId xmlns:p14="http://schemas.microsoft.com/office/powerpoint/2010/main" val="298526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Successfully incorporating CRISPR into your research involves several steps: selecting the correct components to achieve your experimental goals, introducing these components into cells to perform the editing, and analyzing the results of the CRISPR experiments. Broadly, these steps can be categorized under design, edit, and analyze. First, let’s explore how to design guide RNAs for CRISPR</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AD68106-EAEC-454D-9F6A-6FC86FC2F9C9}" type="slidenum">
              <a:rPr lang="en-US" smtClean="0"/>
              <a:t>8</a:t>
            </a:fld>
            <a:endParaRPr lang="en-US"/>
          </a:p>
        </p:txBody>
      </p:sp>
    </p:spTree>
    <p:extLst>
      <p:ext uri="{BB962C8B-B14F-4D97-AF65-F5344CB8AC3E}">
        <p14:creationId xmlns:p14="http://schemas.microsoft.com/office/powerpoint/2010/main" val="151759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latin typeface="+mn-lt"/>
                <a:ea typeface="+mn-ea"/>
                <a:cs typeface="+mn-cs"/>
              </a:rPr>
              <a:t>Choose the best CRISPR gRNA design tool, from the market, according to the type of research you are holding. The following are the most common types CRISPR is used in:</a:t>
            </a:r>
            <a:br>
              <a:rPr lang="en-US" sz="1200" kern="1200" dirty="0">
                <a:solidFill>
                  <a:schemeClr val="tx1"/>
                </a:solidFill>
                <a:latin typeface="+mn-lt"/>
                <a:ea typeface="+mn-ea"/>
                <a:cs typeface="+mn-cs"/>
              </a:rPr>
            </a:br>
            <a:br>
              <a:rPr lang="en-US" sz="1200" kern="1200" dirty="0">
                <a:solidFill>
                  <a:schemeClr val="tx1"/>
                </a:solidFill>
                <a:latin typeface="+mn-lt"/>
                <a:ea typeface="+mn-ea"/>
                <a:cs typeface="+mn-cs"/>
              </a:rPr>
            </a:br>
            <a:r>
              <a:rPr lang="en-US" sz="1200" b="1" dirty="0"/>
              <a:t>Designing gRNA for Gene Knockouts</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Most widely adopted use of CRISPR is to knock out (KO) specific genes in the genome of an organism to test their function. A successful genetic knockout generally results in a loss of protein function and often (but not always) manifests as a change in phenotype.</a:t>
            </a:r>
            <a:br>
              <a:rPr lang="en-US" sz="1200" kern="1200" dirty="0">
                <a:solidFill>
                  <a:schemeClr val="tx1"/>
                </a:solidFill>
                <a:latin typeface="+mn-lt"/>
                <a:ea typeface="+mn-ea"/>
                <a:cs typeface="+mn-cs"/>
              </a:rPr>
            </a:br>
            <a:br>
              <a:rPr lang="en-US" sz="1200" kern="1200" dirty="0">
                <a:solidFill>
                  <a:schemeClr val="tx1"/>
                </a:solidFill>
                <a:latin typeface="+mn-lt"/>
                <a:ea typeface="+mn-ea"/>
                <a:cs typeface="+mn-cs"/>
              </a:rPr>
            </a:br>
            <a:r>
              <a:rPr lang="en-US" sz="1200" b="1" dirty="0"/>
              <a:t>Designing gRNA for Gene Knock-ins</a:t>
            </a:r>
            <a:br>
              <a:rPr lang="en-US" sz="1200" dirty="0"/>
            </a:br>
            <a:r>
              <a:rPr lang="en-US" sz="1200" kern="1200" dirty="0">
                <a:solidFill>
                  <a:schemeClr val="tx1"/>
                </a:solidFill>
                <a:latin typeface="+mn-lt"/>
                <a:ea typeface="+mn-ea"/>
                <a:cs typeface="+mn-cs"/>
              </a:rPr>
              <a:t>A knock-in (KI) experiment aims to edit the target genome by inserting a new DNA fragment into the genome. In this case, we divert the cell from using its Non-homologous end joining (NHEJ) repair pathway (which repairs double-strand breaks in DNA) to another more sophisticated repair pathway, referred to as the homology-directed repair (HDR) pathway. In HDR, the cell copies the sequence of a donor DNA template to fill in the broken piece accurately. In knock-in experiments, researchers supply a surplus of template DNA bearing their desired genomic change, improving their chances that the cell will pick this DNA to use for the repair.</a:t>
            </a:r>
            <a:br>
              <a:rPr lang="en-US" sz="1200" kern="1200" dirty="0">
                <a:solidFill>
                  <a:schemeClr val="tx1"/>
                </a:solidFill>
                <a:latin typeface="+mn-lt"/>
                <a:ea typeface="+mn-ea"/>
                <a:cs typeface="+mn-cs"/>
              </a:rPr>
            </a:br>
            <a:endParaRPr lang="en-US" sz="1200" kern="1200" dirty="0">
              <a:solidFill>
                <a:schemeClr val="tx1"/>
              </a:solidFill>
              <a:latin typeface="+mn-lt"/>
              <a:ea typeface="+mn-ea"/>
              <a:cs typeface="+mn-cs"/>
            </a:endParaRPr>
          </a:p>
          <a:p>
            <a:r>
              <a:rPr lang="en-US" sz="1200" b="1" dirty="0"/>
              <a:t>Designing gRNA for CRISPRA (Activator) and CRISPRI (Inhibitor)</a:t>
            </a:r>
            <a:br>
              <a:rPr lang="en-US" sz="1200" dirty="0"/>
            </a:br>
            <a:r>
              <a:rPr lang="en-US" sz="1200" kern="1200" dirty="0">
                <a:solidFill>
                  <a:schemeClr val="tx1"/>
                </a:solidFill>
                <a:latin typeface="+mn-lt"/>
                <a:ea typeface="+mn-ea"/>
                <a:cs typeface="+mn-cs"/>
              </a:rPr>
              <a:t>These experiments involve gene activation or inhibition by targeting the promoter of the target gene. The location target DNA range for guide RNA is therefore quite narrow, necessitating a balance of complementary sequence and optimized location while designing.</a:t>
            </a:r>
          </a:p>
          <a:p>
            <a:endParaRPr lang="en-US" sz="1200" kern="1200" dirty="0">
              <a:solidFill>
                <a:schemeClr val="tx1"/>
              </a:solidFill>
              <a:latin typeface="+mn-lt"/>
              <a:ea typeface="+mn-ea"/>
              <a:cs typeface="+mn-cs"/>
            </a:endParaRPr>
          </a:p>
          <a:p>
            <a:r>
              <a:rPr lang="en-US" sz="1200" u="sng" kern="1200" dirty="0">
                <a:solidFill>
                  <a:schemeClr val="tx1"/>
                </a:solidFill>
                <a:latin typeface="+mn-lt"/>
                <a:ea typeface="+mn-ea"/>
                <a:cs typeface="+mn-cs"/>
              </a:rPr>
              <a:t>While designing, ensure the on-target activity of the gRNA and try to minimize most of its off-target effects. </a:t>
            </a:r>
          </a:p>
        </p:txBody>
      </p:sp>
      <p:sp>
        <p:nvSpPr>
          <p:cNvPr id="4" name="Slide Number Placeholder 3"/>
          <p:cNvSpPr>
            <a:spLocks noGrp="1"/>
          </p:cNvSpPr>
          <p:nvPr>
            <p:ph type="sldNum" sz="quarter" idx="5"/>
          </p:nvPr>
        </p:nvSpPr>
        <p:spPr/>
        <p:txBody>
          <a:bodyPr/>
          <a:lstStyle/>
          <a:p>
            <a:fld id="{CAD68106-EAEC-454D-9F6A-6FC86FC2F9C9}" type="slidenum">
              <a:rPr lang="en-US" smtClean="0"/>
              <a:t>9</a:t>
            </a:fld>
            <a:endParaRPr lang="en-US"/>
          </a:p>
        </p:txBody>
      </p:sp>
    </p:spTree>
    <p:extLst>
      <p:ext uri="{BB962C8B-B14F-4D97-AF65-F5344CB8AC3E}">
        <p14:creationId xmlns:p14="http://schemas.microsoft.com/office/powerpoint/2010/main" val="4015827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2397-CB5B-42C8-B6A9-6D686A72DC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F2046-8538-4435-8F45-19233987BF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166F33-D74F-488C-AE45-8D7D021C2CC0}"/>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5" name="Footer Placeholder 4">
            <a:extLst>
              <a:ext uri="{FF2B5EF4-FFF2-40B4-BE49-F238E27FC236}">
                <a16:creationId xmlns:a16="http://schemas.microsoft.com/office/drawing/2014/main" id="{660624B3-4171-4576-8A2E-19A0568DF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E4373-2DDB-425E-9E9D-512E4B1B97BD}"/>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3702143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4D08-8272-47D7-B21A-0A1CE43E0A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6F6750-5818-4E9B-900F-9B2C327426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5A4D6B-A729-4289-B8C1-FB7D95B14937}"/>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5" name="Footer Placeholder 4">
            <a:extLst>
              <a:ext uri="{FF2B5EF4-FFF2-40B4-BE49-F238E27FC236}">
                <a16:creationId xmlns:a16="http://schemas.microsoft.com/office/drawing/2014/main" id="{A7CC9A7B-F841-413F-B708-0FBD50DCD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1976F-5C73-47CF-A399-9F4397E74DCC}"/>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311220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D575B0-DE8D-4396-95B4-EF516B47C8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EAAA53-25EC-4EED-A271-3CD070272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3FD47-DDC5-4802-B49D-5A413086C6F6}"/>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5" name="Footer Placeholder 4">
            <a:extLst>
              <a:ext uri="{FF2B5EF4-FFF2-40B4-BE49-F238E27FC236}">
                <a16:creationId xmlns:a16="http://schemas.microsoft.com/office/drawing/2014/main" id="{A65B133D-6542-40B8-A37A-49291A338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DA7B8-0672-4826-B306-AE9EC16238D6}"/>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521448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53E6-74B6-454C-86F7-2A93645148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55B2CE-F0ED-4FB0-B2D4-78E50D4AB8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3CFE2-3C49-42A4-A151-6E09731E69D7}"/>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5" name="Footer Placeholder 4">
            <a:extLst>
              <a:ext uri="{FF2B5EF4-FFF2-40B4-BE49-F238E27FC236}">
                <a16:creationId xmlns:a16="http://schemas.microsoft.com/office/drawing/2014/main" id="{8709BC90-A784-49A4-BE71-36C46323B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A34D4-7D24-4506-A6EF-E28E74C5AF94}"/>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185778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AC29E-8F33-46EF-8E2E-202C26D808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6191E0-FAC6-4B15-87E4-41FB50138C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29CEB5-EB22-477C-BEFA-D7F73F84FAD1}"/>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5" name="Footer Placeholder 4">
            <a:extLst>
              <a:ext uri="{FF2B5EF4-FFF2-40B4-BE49-F238E27FC236}">
                <a16:creationId xmlns:a16="http://schemas.microsoft.com/office/drawing/2014/main" id="{B0FA0F70-C4EC-4957-A1EB-2081E5555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ACCAB-D815-456B-A062-C736AADDBE19}"/>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901760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AE9B-8D8E-43B3-9893-38AC0A115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933B21-562D-4B95-BF06-2496BF7C84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286587-E36B-49F5-8FFE-61BFBFFD5C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F2798B-2B37-4D01-B886-C0ED5652C0DB}"/>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6" name="Footer Placeholder 5">
            <a:extLst>
              <a:ext uri="{FF2B5EF4-FFF2-40B4-BE49-F238E27FC236}">
                <a16:creationId xmlns:a16="http://schemas.microsoft.com/office/drawing/2014/main" id="{0663937D-60E2-4544-9B48-A8076C882D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3D613-7A7D-400F-8F35-0D75B205E9CB}"/>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239471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48C2-7AB4-4002-A0C1-9D135B4784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199D59-0318-4E0D-833E-387405812D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75180-8955-4F62-BC44-434C762663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CF4FEC-12EC-46D6-9A50-DF346BCCCD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8D6167-7F64-4959-8DAE-71A44031E7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AC4FE9-F81F-4ECE-9718-CC29A32DD3F4}"/>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8" name="Footer Placeholder 7">
            <a:extLst>
              <a:ext uri="{FF2B5EF4-FFF2-40B4-BE49-F238E27FC236}">
                <a16:creationId xmlns:a16="http://schemas.microsoft.com/office/drawing/2014/main" id="{E96DBA57-50AF-4479-B7A7-DB0A5A8B66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D9B888-793C-43D1-BFAE-2952950C47E1}"/>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65957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C4DF-50AB-4713-9D3B-EF52E49F7A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0673E3-4033-45F1-81DA-301466B18696}"/>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4" name="Footer Placeholder 3">
            <a:extLst>
              <a:ext uri="{FF2B5EF4-FFF2-40B4-BE49-F238E27FC236}">
                <a16:creationId xmlns:a16="http://schemas.microsoft.com/office/drawing/2014/main" id="{3ABFE11C-D1F2-4E99-962B-F896EE8791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16B09E-FD11-4C5D-A7CF-16C9B8AAA484}"/>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241374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ACD225-9CD3-4C95-9C72-DE4DA1A642E0}"/>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3" name="Footer Placeholder 2">
            <a:extLst>
              <a:ext uri="{FF2B5EF4-FFF2-40B4-BE49-F238E27FC236}">
                <a16:creationId xmlns:a16="http://schemas.microsoft.com/office/drawing/2014/main" id="{25ED68EE-9FB6-496C-9816-48B3D9E38F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C7133F-A38F-420C-84A8-3DF74A06AC6F}"/>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2419331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2FE3-2033-47FE-9F5C-DF62C3B7A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A19B54-1A2C-480E-8F45-66FF90454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D6787-378A-4DE5-8CDE-6F475B00A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FAD008-9619-47B3-AA2F-B1B8D31F18BB}"/>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6" name="Footer Placeholder 5">
            <a:extLst>
              <a:ext uri="{FF2B5EF4-FFF2-40B4-BE49-F238E27FC236}">
                <a16:creationId xmlns:a16="http://schemas.microsoft.com/office/drawing/2014/main" id="{1184B1F6-6F02-48A6-B5BA-27A59DF61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A15F-B465-4078-9BD3-21A888B3C374}"/>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271775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7203-7BD1-432B-A191-F8BC4FDCAC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C26904-7B8C-430A-B430-DC6D20F02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EF1D12-F5F6-4617-8929-CB9C13820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1E754-CF03-4F57-BE68-F50E96694936}"/>
              </a:ext>
            </a:extLst>
          </p:cNvPr>
          <p:cNvSpPr>
            <a:spLocks noGrp="1"/>
          </p:cNvSpPr>
          <p:nvPr>
            <p:ph type="dt" sz="half" idx="10"/>
          </p:nvPr>
        </p:nvSpPr>
        <p:spPr/>
        <p:txBody>
          <a:bodyPr/>
          <a:lstStyle/>
          <a:p>
            <a:fld id="{3BBCDFCA-C694-427E-8D32-C3DD1954A57B}" type="datetimeFigureOut">
              <a:rPr lang="en-US" smtClean="0"/>
              <a:t>3/2/2020</a:t>
            </a:fld>
            <a:endParaRPr lang="en-US"/>
          </a:p>
        </p:txBody>
      </p:sp>
      <p:sp>
        <p:nvSpPr>
          <p:cNvPr id="6" name="Footer Placeholder 5">
            <a:extLst>
              <a:ext uri="{FF2B5EF4-FFF2-40B4-BE49-F238E27FC236}">
                <a16:creationId xmlns:a16="http://schemas.microsoft.com/office/drawing/2014/main" id="{E4827462-B0A2-4BE4-A310-FF41876AD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7A625-72A7-4CF2-9229-8D4C1920C6F5}"/>
              </a:ext>
            </a:extLst>
          </p:cNvPr>
          <p:cNvSpPr>
            <a:spLocks noGrp="1"/>
          </p:cNvSpPr>
          <p:nvPr>
            <p:ph type="sldNum" sz="quarter" idx="12"/>
          </p:nvPr>
        </p:nvSpPr>
        <p:spPr/>
        <p:txBody>
          <a:bodyPr/>
          <a:lstStyle/>
          <a:p>
            <a:fld id="{B0C5C8DA-22D9-4A66-B075-11562FC0431E}" type="slidenum">
              <a:rPr lang="en-US" smtClean="0"/>
              <a:t>‹#›</a:t>
            </a:fld>
            <a:endParaRPr lang="en-US"/>
          </a:p>
        </p:txBody>
      </p:sp>
    </p:spTree>
    <p:extLst>
      <p:ext uri="{BB962C8B-B14F-4D97-AF65-F5344CB8AC3E}">
        <p14:creationId xmlns:p14="http://schemas.microsoft.com/office/powerpoint/2010/main" val="320386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7F3B71-AC39-4A75-80AF-7B71701E9E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D99AE4-F3CE-4D91-8DCE-0D190DFAB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80DC7-CB74-46B7-9B4F-145EAB822A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CDFCA-C694-427E-8D32-C3DD1954A57B}" type="datetimeFigureOut">
              <a:rPr lang="en-US" smtClean="0"/>
              <a:t>3/2/2020</a:t>
            </a:fld>
            <a:endParaRPr lang="en-US"/>
          </a:p>
        </p:txBody>
      </p:sp>
      <p:sp>
        <p:nvSpPr>
          <p:cNvPr id="5" name="Footer Placeholder 4">
            <a:extLst>
              <a:ext uri="{FF2B5EF4-FFF2-40B4-BE49-F238E27FC236}">
                <a16:creationId xmlns:a16="http://schemas.microsoft.com/office/drawing/2014/main" id="{8A6A5004-C84E-461E-895F-4BECE5674D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8B60E3-DF29-43EF-A997-9B1AB3095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5C8DA-22D9-4A66-B075-11562FC0431E}" type="slidenum">
              <a:rPr lang="en-US" smtClean="0"/>
              <a:t>‹#›</a:t>
            </a:fld>
            <a:endParaRPr lang="en-US"/>
          </a:p>
        </p:txBody>
      </p:sp>
    </p:spTree>
    <p:extLst>
      <p:ext uri="{BB962C8B-B14F-4D97-AF65-F5344CB8AC3E}">
        <p14:creationId xmlns:p14="http://schemas.microsoft.com/office/powerpoint/2010/main" val="419294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fungalbiolbiotech.biomedcentral.com/articles/10.1186/s40694-015-0015-1" TargetMode="External"/><Relationship Id="rId13" Type="http://schemas.openxmlformats.org/officeDocument/2006/relationships/hyperlink" Target="https://www.synthego.com/resources/crispr-101-ebook" TargetMode="External"/><Relationship Id="rId3" Type="http://schemas.openxmlformats.org/officeDocument/2006/relationships/hyperlink" Target="https://www.ncbi.nlm.nih.gov/pmc/articles/PMC3981743/" TargetMode="External"/><Relationship Id="rId7" Type="http://schemas.openxmlformats.org/officeDocument/2006/relationships/hyperlink" Target="https://www.sciencedirect.com/science/article/pii/S1934590916000230" TargetMode="External"/><Relationship Id="rId12" Type="http://schemas.openxmlformats.org/officeDocument/2006/relationships/hyperlink" Target="https://www.youtube.com/watch?v=4YKFw2KZA5o" TargetMode="External"/><Relationship Id="rId17" Type="http://schemas.openxmlformats.org/officeDocument/2006/relationships/hyperlink" Target="https://www.synthego.com/guide/how-to-use-crispr/analysis-methods" TargetMode="External"/><Relationship Id="rId2" Type="http://schemas.openxmlformats.org/officeDocument/2006/relationships/notesSlide" Target="../notesSlides/notesSlide13.xml"/><Relationship Id="rId16" Type="http://schemas.openxmlformats.org/officeDocument/2006/relationships/hyperlink" Target="https://en.wikipedia.org/wiki/CRISPR/Cas_Tools" TargetMode="External"/><Relationship Id="rId1" Type="http://schemas.openxmlformats.org/officeDocument/2006/relationships/slideLayout" Target="../slideLayouts/slideLayout2.xml"/><Relationship Id="rId6" Type="http://schemas.openxmlformats.org/officeDocument/2006/relationships/hyperlink" Target="https://journals.plos.org/plosbiology/article?rev=2&amp;id=10.1371/journal.pbio.2003213" TargetMode="External"/><Relationship Id="rId11" Type="http://schemas.openxmlformats.org/officeDocument/2006/relationships/hyperlink" Target="https://www.wired.com/story/wired-guide-to-crispr/" TargetMode="External"/><Relationship Id="rId5" Type="http://schemas.openxmlformats.org/officeDocument/2006/relationships/hyperlink" Target="https://old.abmgood.com/marketing/knowledge_base/CRISPR-Cas9-dCas9-Gene-Regulation.php" TargetMode="External"/><Relationship Id="rId15" Type="http://schemas.openxmlformats.org/officeDocument/2006/relationships/hyperlink" Target="https://www.youtube.com/watch?v=iSEEw4Vs_B4" TargetMode="External"/><Relationship Id="rId10" Type="http://schemas.openxmlformats.org/officeDocument/2006/relationships/hyperlink" Target="https://www.synthego.com/learn/crispr" TargetMode="External"/><Relationship Id="rId4" Type="http://schemas.openxmlformats.org/officeDocument/2006/relationships/hyperlink" Target="https://academic.oup.com/nar/article/41/15/7429/2411254" TargetMode="External"/><Relationship Id="rId9" Type="http://schemas.openxmlformats.org/officeDocument/2006/relationships/hyperlink" Target="https://en.wikipedia.org/wiki/CRISPR_gene_editing" TargetMode="External"/><Relationship Id="rId14" Type="http://schemas.openxmlformats.org/officeDocument/2006/relationships/hyperlink" Target="https://www.synthego.com/guide/how-to-use-crispr/sgrn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5909A4-F636-4ACF-AA41-B39F26F2D78B}"/>
              </a:ext>
            </a:extLst>
          </p:cNvPr>
          <p:cNvSpPr/>
          <p:nvPr/>
        </p:nvSpPr>
        <p:spPr>
          <a:xfrm>
            <a:off x="0" y="6257836"/>
            <a:ext cx="12192000" cy="600164"/>
          </a:xfrm>
          <a:prstGeom prst="rect">
            <a:avLst/>
          </a:prstGeom>
          <a:solidFill>
            <a:srgbClr val="000000">
              <a:alpha val="50196"/>
            </a:srgbClr>
          </a:solidFill>
        </p:spPr>
        <p:txBody>
          <a:bodyPr wrap="square">
            <a:spAutoFit/>
          </a:bodyPr>
          <a:lstStyle/>
          <a:p>
            <a:pPr algn="ctr"/>
            <a:r>
              <a:rPr lang="en-US" sz="1100" dirty="0">
                <a:solidFill>
                  <a:schemeClr val="bg1"/>
                </a:solidFill>
              </a:rPr>
              <a:t>Every cell in our body contains a copy of our genome, over 20,000 genes, 3 billion letters of DNA.</a:t>
            </a:r>
          </a:p>
          <a:p>
            <a:pPr algn="ctr"/>
            <a:r>
              <a:rPr lang="en-US" sz="1100" dirty="0">
                <a:solidFill>
                  <a:schemeClr val="bg1"/>
                </a:solidFill>
              </a:rPr>
              <a:t>DNA consists of two strands, twisted into a double helix and held together by a simple pairing rule. A pairs with T, and G pairs with C. </a:t>
            </a:r>
          </a:p>
          <a:p>
            <a:pPr algn="ctr"/>
            <a:r>
              <a:rPr lang="en-US" sz="1100" dirty="0">
                <a:solidFill>
                  <a:schemeClr val="bg1"/>
                </a:solidFill>
              </a:rPr>
              <a:t>Our genes shape who we are as individuals and as a species.</a:t>
            </a:r>
          </a:p>
        </p:txBody>
      </p:sp>
    </p:spTree>
    <p:extLst>
      <p:ext uri="{BB962C8B-B14F-4D97-AF65-F5344CB8AC3E}">
        <p14:creationId xmlns:p14="http://schemas.microsoft.com/office/powerpoint/2010/main" val="37898717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1500"/>
                                        <p:tgtEl>
                                          <p:spTgt spid="6">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1500"/>
                                        <p:tgtEl>
                                          <p:spTgt spid="6">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1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3475310" cy="523220"/>
          </a:xfrm>
          <a:prstGeom prst="rect">
            <a:avLst/>
          </a:prstGeom>
          <a:noFill/>
        </p:spPr>
        <p:txBody>
          <a:bodyPr wrap="none" rtlCol="0">
            <a:spAutoFit/>
          </a:bodyPr>
          <a:lstStyle/>
          <a:p>
            <a:r>
              <a:rPr lang="en-US" sz="2800" b="1" dirty="0"/>
              <a:t>STEP 2: GENE EDITING</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4093428"/>
          </a:xfrm>
          <a:prstGeom prst="rect">
            <a:avLst/>
          </a:prstGeom>
        </p:spPr>
        <p:txBody>
          <a:bodyPr wrap="square">
            <a:spAutoFit/>
          </a:bodyPr>
          <a:lstStyle/>
          <a:p>
            <a:r>
              <a:rPr lang="en-US" sz="1400" dirty="0">
                <a:latin typeface="+mj-lt"/>
              </a:rPr>
              <a:t>Once the sgRNA is designed and synthesized, you can precisely edit the desired DNA sequence in any genome. Depending on the application and specific experimental needs, a variety of alternative nucleases exist for every job.</a:t>
            </a:r>
          </a:p>
          <a:p>
            <a:r>
              <a:rPr lang="en-US" sz="1400" u="sng" dirty="0">
                <a:latin typeface="+mj-lt"/>
              </a:rPr>
              <a:t>Note</a:t>
            </a:r>
            <a:r>
              <a:rPr lang="en-US" sz="1400" dirty="0">
                <a:latin typeface="+mj-lt"/>
              </a:rPr>
              <a:t>: you need to ensure that the sequence you want to edit contains the PAM (Protospacer Adjacent Motif) sequence that the nuclease absolutely needs to cut. </a:t>
            </a:r>
          </a:p>
          <a:p>
            <a:endParaRPr lang="en-US" sz="1400" dirty="0">
              <a:latin typeface="+mj-lt"/>
            </a:endParaRPr>
          </a:p>
          <a:p>
            <a:r>
              <a:rPr lang="en-US" b="1" dirty="0"/>
              <a:t>Cas9: The Workhorse CRISPR-Associated Nuclease</a:t>
            </a:r>
          </a:p>
          <a:p>
            <a:r>
              <a:rPr lang="en-US" sz="1400" dirty="0">
                <a:latin typeface="+mj-lt"/>
              </a:rPr>
              <a:t>Cas9 is currently the most widely known nuclease in CRISPR experiments, specifically the Cas9 variant isolated from the bacterium Streptococcus pyogenes (SpCas9). Once Cas9 recognizes the PAM sequence (5’-NGG-3 in case of SpCas9, where N is any nucleotide), it creates a double-strand break (DSB) at the target locus. Cas9 activity is a collective effort of two parts of the protein: the recognition lobe and the nuclease lobe. One senses the complementary DNA sequence, and the other has nuclease domains which cleave the DNA.</a:t>
            </a:r>
          </a:p>
          <a:p>
            <a:endParaRPr lang="en-US" sz="1400" dirty="0">
              <a:latin typeface="+mj-lt"/>
            </a:endParaRPr>
          </a:p>
          <a:p>
            <a:r>
              <a:rPr lang="en-US" b="1" dirty="0"/>
              <a:t>Cas9 Alternatives</a:t>
            </a:r>
          </a:p>
          <a:p>
            <a:r>
              <a:rPr lang="en-US" sz="1400" dirty="0" err="1">
                <a:latin typeface="+mj-lt"/>
              </a:rPr>
              <a:t>CasX</a:t>
            </a:r>
            <a:r>
              <a:rPr lang="en-US" sz="1400" dirty="0">
                <a:latin typeface="+mj-lt"/>
              </a:rPr>
              <a:t>, </a:t>
            </a:r>
            <a:r>
              <a:rPr lang="en-US" sz="1400" dirty="0" err="1">
                <a:latin typeface="+mj-lt"/>
              </a:rPr>
              <a:t>CasY</a:t>
            </a:r>
            <a:r>
              <a:rPr lang="en-US" sz="1400" dirty="0">
                <a:latin typeface="+mj-lt"/>
              </a:rPr>
              <a:t>, Cas12a (Cpf1), Cas14a, High-Fidelity Cas9, eSpCas9, SpCas9-HF1, HypaCas9, </a:t>
            </a:r>
            <a:r>
              <a:rPr lang="en-US" sz="1400" dirty="0" err="1">
                <a:latin typeface="+mj-lt"/>
              </a:rPr>
              <a:t>FokI</a:t>
            </a:r>
            <a:r>
              <a:rPr lang="en-US" sz="1400" dirty="0">
                <a:latin typeface="+mj-lt"/>
              </a:rPr>
              <a:t>-Fused dCas9, Catalytically Dead Cas9 (dCas9), xCas9: Expanded PAM Recognition.</a:t>
            </a:r>
          </a:p>
          <a:p>
            <a:endParaRPr lang="en-US" sz="1400" dirty="0">
              <a:latin typeface="+mj-lt"/>
            </a:endParaRP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365484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a:t>
              </a:r>
              <a:r>
                <a:rPr lang="en-US" sz="1600" b="1" dirty="0">
                  <a:solidFill>
                    <a:srgbClr val="1CD23C"/>
                  </a:solidFill>
                </a:rPr>
                <a:t> </a:t>
              </a:r>
              <a:r>
                <a:rPr lang="en-US" sz="1600" b="1" dirty="0"/>
                <a:t>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solidFill>
                    <a:srgbClr val="1CD23C"/>
                  </a:solidFill>
                  <a:latin typeface="+mj-lt"/>
                </a:rPr>
                <a:t>06.      </a:t>
              </a:r>
              <a:r>
                <a:rPr lang="en-US" sz="1600" b="1" dirty="0">
                  <a:solidFill>
                    <a:srgbClr val="1CD23C"/>
                  </a:solidFill>
                </a:rPr>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b="1" dirty="0"/>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Tree>
    <p:extLst>
      <p:ext uri="{BB962C8B-B14F-4D97-AF65-F5344CB8AC3E}">
        <p14:creationId xmlns:p14="http://schemas.microsoft.com/office/powerpoint/2010/main" val="243328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4383508" cy="523220"/>
          </a:xfrm>
          <a:prstGeom prst="rect">
            <a:avLst/>
          </a:prstGeom>
          <a:noFill/>
        </p:spPr>
        <p:txBody>
          <a:bodyPr wrap="none" rtlCol="0">
            <a:spAutoFit/>
          </a:bodyPr>
          <a:lstStyle/>
          <a:p>
            <a:r>
              <a:rPr lang="en-US" sz="2800" b="1" dirty="0"/>
              <a:t>STEP 3: ANALYZING RESULTS</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1600438"/>
          </a:xfrm>
          <a:prstGeom prst="rect">
            <a:avLst/>
          </a:prstGeom>
        </p:spPr>
        <p:txBody>
          <a:bodyPr wrap="square">
            <a:spAutoFit/>
          </a:bodyPr>
          <a:lstStyle/>
          <a:p>
            <a:r>
              <a:rPr lang="en-US" sz="1400" dirty="0">
                <a:latin typeface="+mj-lt"/>
              </a:rPr>
              <a:t>The last step in the CRISPR workflow is to analyze the editing efficiency and to determine the DNA sequences at your target region after being edited. You picked the best sgRNA and used an optimum transfection method, and now you need to review the quality of your editing and make plans for what comes next! Choosing an accurate analysis method and using it efficiently are essential factors influencing the success of the test.</a:t>
            </a:r>
          </a:p>
          <a:p>
            <a:r>
              <a:rPr lang="en-US" sz="1400" dirty="0">
                <a:latin typeface="+mj-lt"/>
              </a:rPr>
              <a:t>Recent advances made analyzing easier using computers and software, for instance ICE analyses data based on a knock-out and knock-in scores.</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414379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a:t>
              </a:r>
              <a:r>
                <a:rPr lang="en-US" sz="1600" b="1" dirty="0">
                  <a:solidFill>
                    <a:srgbClr val="1CD23C"/>
                  </a:solidFill>
                </a:rPr>
                <a:t> </a:t>
              </a:r>
              <a:r>
                <a:rPr lang="en-US" sz="1600" b="1" dirty="0"/>
                <a:t>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solidFill>
                    <a:srgbClr val="1CD23C"/>
                  </a:solidFill>
                  <a:latin typeface="+mj-lt"/>
                </a:rPr>
                <a:t>07.      </a:t>
              </a:r>
              <a:r>
                <a:rPr lang="en-US" sz="1600" b="1" dirty="0">
                  <a:solidFill>
                    <a:srgbClr val="1CD23C"/>
                  </a:solidFill>
                </a:rPr>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pic>
        <p:nvPicPr>
          <p:cNvPr id="9" name="Graphic 8">
            <a:extLst>
              <a:ext uri="{FF2B5EF4-FFF2-40B4-BE49-F238E27FC236}">
                <a16:creationId xmlns:a16="http://schemas.microsoft.com/office/drawing/2014/main" id="{43796AAE-980A-4D74-A2E5-46E9BFFA90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8670" y="1760205"/>
            <a:ext cx="5486400" cy="5486400"/>
          </a:xfrm>
          <a:prstGeom prst="rect">
            <a:avLst/>
          </a:prstGeom>
        </p:spPr>
      </p:pic>
    </p:spTree>
    <p:extLst>
      <p:ext uri="{BB962C8B-B14F-4D97-AF65-F5344CB8AC3E}">
        <p14:creationId xmlns:p14="http://schemas.microsoft.com/office/powerpoint/2010/main" val="1986384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2106474" cy="523220"/>
          </a:xfrm>
          <a:prstGeom prst="rect">
            <a:avLst/>
          </a:prstGeom>
          <a:noFill/>
        </p:spPr>
        <p:txBody>
          <a:bodyPr wrap="none" rtlCol="0">
            <a:spAutoFit/>
          </a:bodyPr>
          <a:lstStyle/>
          <a:p>
            <a:r>
              <a:rPr lang="en-US" sz="2800" b="1" dirty="0"/>
              <a:t>LIMITATIONS</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738664"/>
          </a:xfrm>
          <a:prstGeom prst="rect">
            <a:avLst/>
          </a:prstGeom>
        </p:spPr>
        <p:txBody>
          <a:bodyPr wrap="square">
            <a:spAutoFit/>
          </a:bodyPr>
          <a:lstStyle/>
          <a:p>
            <a:r>
              <a:rPr lang="en-US" sz="1400" dirty="0">
                <a:latin typeface="+mj-lt"/>
              </a:rPr>
              <a:t>One potential limitation of CRISPR technology is that the approach may create off-target effects. These off-target effects might play a role in recognizing and destroying hypervariable viral nucleic acids or plasmid DNA, which is beneﬁcial to bacteria and archaea.</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463274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a:t>
              </a:r>
              <a:r>
                <a:rPr lang="en-US" sz="1600" b="1" dirty="0">
                  <a:solidFill>
                    <a:srgbClr val="1CD23C"/>
                  </a:solidFill>
                </a:rPr>
                <a:t> </a:t>
              </a:r>
              <a:r>
                <a:rPr lang="en-US" sz="1600" b="1" dirty="0"/>
                <a:t>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solidFill>
                    <a:srgbClr val="1CD23C"/>
                  </a:solidFill>
                  <a:latin typeface="+mj-lt"/>
                </a:rPr>
                <a:t>08.      </a:t>
              </a:r>
              <a:r>
                <a:rPr lang="en-US" sz="1600" b="1" dirty="0">
                  <a:solidFill>
                    <a:srgbClr val="1CD23C"/>
                  </a:solidFill>
                </a:rPr>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Tree>
    <p:extLst>
      <p:ext uri="{BB962C8B-B14F-4D97-AF65-F5344CB8AC3E}">
        <p14:creationId xmlns:p14="http://schemas.microsoft.com/office/powerpoint/2010/main" val="1844850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2047035" cy="523220"/>
          </a:xfrm>
          <a:prstGeom prst="rect">
            <a:avLst/>
          </a:prstGeom>
          <a:noFill/>
        </p:spPr>
        <p:txBody>
          <a:bodyPr wrap="none" rtlCol="0">
            <a:spAutoFit/>
          </a:bodyPr>
          <a:lstStyle/>
          <a:p>
            <a:r>
              <a:rPr lang="en-US" sz="2800" b="1" dirty="0"/>
              <a:t>REFERENCES</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3970318"/>
          </a:xfrm>
          <a:prstGeom prst="rect">
            <a:avLst/>
          </a:prstGeom>
        </p:spPr>
        <p:txBody>
          <a:bodyPr wrap="square">
            <a:spAutoFit/>
          </a:bodyPr>
          <a:lstStyle/>
          <a:p>
            <a:r>
              <a:rPr lang="en-US" sz="1400" dirty="0">
                <a:latin typeface="+mj-lt"/>
                <a:hlinkClick r:id="rId3"/>
              </a:rPr>
              <a:t>https://www.ncbi.nlm.nih.gov/pmc/articles/PMC3981743/</a:t>
            </a:r>
            <a:endParaRPr lang="en-US" sz="1400" dirty="0">
              <a:latin typeface="+mj-lt"/>
            </a:endParaRPr>
          </a:p>
          <a:p>
            <a:r>
              <a:rPr lang="en-US" sz="1400" dirty="0">
                <a:latin typeface="+mj-lt"/>
                <a:hlinkClick r:id="rId4"/>
              </a:rPr>
              <a:t>https://academic.oup.com/nar/article/41/15/7429/2411254</a:t>
            </a:r>
            <a:endParaRPr lang="en-US" sz="1400" dirty="0">
              <a:latin typeface="+mj-lt"/>
            </a:endParaRPr>
          </a:p>
          <a:p>
            <a:r>
              <a:rPr lang="en-US" sz="1400" dirty="0">
                <a:latin typeface="+mj-lt"/>
                <a:hlinkClick r:id="rId5"/>
              </a:rPr>
              <a:t>https://old.abmgood.com/marketing/knowledge_base/CRISPR-Cas9-dCas9-Gene-Regulation.php</a:t>
            </a:r>
            <a:endParaRPr lang="en-US" sz="1400" dirty="0">
              <a:latin typeface="+mj-lt"/>
            </a:endParaRPr>
          </a:p>
          <a:p>
            <a:r>
              <a:rPr lang="en-US" sz="1400" dirty="0">
                <a:latin typeface="+mj-lt"/>
                <a:hlinkClick r:id="rId6"/>
              </a:rPr>
              <a:t>https://journals.plos.org/plosbiology/article?rev=2&amp;id=10.1371/journal.pbio.2003213</a:t>
            </a:r>
            <a:endParaRPr lang="en-US" sz="1400" dirty="0">
              <a:latin typeface="+mj-lt"/>
            </a:endParaRPr>
          </a:p>
          <a:p>
            <a:r>
              <a:rPr lang="en-US" sz="1400" dirty="0">
                <a:latin typeface="+mj-lt"/>
                <a:hlinkClick r:id="rId7"/>
              </a:rPr>
              <a:t>https://www.sciencedirect.com/science/article/pii/S1934590916000230</a:t>
            </a:r>
            <a:endParaRPr lang="en-US" sz="1400" dirty="0">
              <a:latin typeface="+mj-lt"/>
            </a:endParaRPr>
          </a:p>
          <a:p>
            <a:r>
              <a:rPr lang="en-US" sz="1400" dirty="0">
                <a:latin typeface="+mj-lt"/>
                <a:hlinkClick r:id="rId8"/>
              </a:rPr>
              <a:t>https://fungalbiolbiotech.biomedcentral.com/articles/10.1186/s40694-015-0015-1</a:t>
            </a:r>
            <a:endParaRPr lang="en-US" sz="1400" dirty="0">
              <a:latin typeface="+mj-lt"/>
            </a:endParaRPr>
          </a:p>
          <a:p>
            <a:r>
              <a:rPr lang="en-US" sz="1400" dirty="0">
                <a:latin typeface="+mj-lt"/>
                <a:hlinkClick r:id="rId9"/>
              </a:rPr>
              <a:t>https://en.wikipedia.org/wiki/CRISPR_gene_editing</a:t>
            </a:r>
            <a:endParaRPr lang="en-US" sz="1400" dirty="0">
              <a:latin typeface="+mj-lt"/>
            </a:endParaRPr>
          </a:p>
          <a:p>
            <a:r>
              <a:rPr lang="en-US" sz="1400" dirty="0">
                <a:latin typeface="+mj-lt"/>
                <a:hlinkClick r:id="rId10"/>
              </a:rPr>
              <a:t>https://www.synthego.com/learn/crispr</a:t>
            </a:r>
            <a:endParaRPr lang="en-US" sz="1400" dirty="0">
              <a:latin typeface="+mj-lt"/>
            </a:endParaRPr>
          </a:p>
          <a:p>
            <a:r>
              <a:rPr lang="en-US" sz="1400" dirty="0">
                <a:latin typeface="+mj-lt"/>
                <a:hlinkClick r:id="rId11"/>
              </a:rPr>
              <a:t>https://www.wired.com/story/wired-guide-to-crispr/</a:t>
            </a:r>
            <a:endParaRPr lang="en-US" sz="1400" dirty="0">
              <a:latin typeface="+mj-lt"/>
            </a:endParaRPr>
          </a:p>
          <a:p>
            <a:r>
              <a:rPr lang="en-US" sz="1400" dirty="0">
                <a:latin typeface="+mj-lt"/>
                <a:hlinkClick r:id="rId12"/>
              </a:rPr>
              <a:t>https://www.youtube.com/watch?v=4YKFw2KZA5o</a:t>
            </a:r>
            <a:endParaRPr lang="en-US" sz="1400" dirty="0">
              <a:latin typeface="+mj-lt"/>
            </a:endParaRPr>
          </a:p>
          <a:p>
            <a:r>
              <a:rPr lang="en-US" sz="1400" dirty="0">
                <a:latin typeface="+mj-lt"/>
                <a:hlinkClick r:id="rId13"/>
              </a:rPr>
              <a:t>https://www.synthego.com/resources/crispr-101-ebook</a:t>
            </a:r>
            <a:endParaRPr lang="en-US" sz="1400" dirty="0">
              <a:latin typeface="+mj-lt"/>
            </a:endParaRPr>
          </a:p>
          <a:p>
            <a:r>
              <a:rPr lang="en-US" sz="1400" dirty="0">
                <a:latin typeface="+mj-lt"/>
                <a:hlinkClick r:id="rId14"/>
              </a:rPr>
              <a:t>https://www.synthego.com/guide/how-to-use-crispr/sgrna</a:t>
            </a:r>
            <a:endParaRPr lang="en-US" sz="1400" dirty="0">
              <a:latin typeface="+mj-lt"/>
            </a:endParaRPr>
          </a:p>
          <a:p>
            <a:r>
              <a:rPr lang="en-US" sz="1400" dirty="0">
                <a:latin typeface="+mj-lt"/>
                <a:hlinkClick r:id="rId15"/>
              </a:rPr>
              <a:t>https://www.youtube.com/watch?v=iSEEw4Vs_B4</a:t>
            </a:r>
            <a:endParaRPr lang="en-US" sz="1400" dirty="0">
              <a:latin typeface="+mj-lt"/>
            </a:endParaRPr>
          </a:p>
          <a:p>
            <a:r>
              <a:rPr lang="en-US" sz="1400" dirty="0">
                <a:latin typeface="+mj-lt"/>
                <a:hlinkClick r:id="rId16"/>
              </a:rPr>
              <a:t>https://en.wikipedia.org/wiki/CRISPR/Cas_Tools</a:t>
            </a:r>
            <a:endParaRPr lang="en-US" sz="1400" dirty="0">
              <a:latin typeface="+mj-lt"/>
            </a:endParaRPr>
          </a:p>
          <a:p>
            <a:r>
              <a:rPr lang="en-US" sz="1400" dirty="0">
                <a:latin typeface="+mj-lt"/>
                <a:hlinkClick r:id="rId17"/>
              </a:rPr>
              <a:t>https://www.synthego.com/guide/how-to-use-crispr/analysis-methods</a:t>
            </a:r>
            <a:endParaRPr lang="en-US" sz="1400" dirty="0">
              <a:latin typeface="+mj-lt"/>
            </a:endParaRPr>
          </a:p>
          <a:p>
            <a:r>
              <a:rPr lang="en-US" sz="1400" dirty="0">
                <a:latin typeface="+mj-lt"/>
              </a:rPr>
              <a:t>All images used are licensed </a:t>
            </a:r>
            <a:r>
              <a:rPr lang="en-US" sz="1400" b="1" dirty="0">
                <a:latin typeface="+mj-lt"/>
              </a:rPr>
              <a:t>Free for personal and commercial purpose </a:t>
            </a:r>
            <a:r>
              <a:rPr lang="en-US" sz="1400" dirty="0">
                <a:latin typeface="+mj-lt"/>
              </a:rPr>
              <a:t>with attribution to their original source (hyperlinked)</a:t>
            </a:r>
            <a:r>
              <a:rPr lang="en-US" sz="1400" b="1" dirty="0">
                <a:latin typeface="+mj-lt"/>
              </a:rPr>
              <a:t>.</a:t>
            </a:r>
          </a:p>
          <a:p>
            <a:endParaRPr lang="en-US" sz="1400" dirty="0">
              <a:latin typeface="+mj-lt"/>
            </a:endParaRP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5112493"/>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a:t>
              </a:r>
              <a:r>
                <a:rPr lang="en-US" sz="1600" b="1" dirty="0">
                  <a:solidFill>
                    <a:srgbClr val="1CD23C"/>
                  </a:solidFill>
                </a:rPr>
                <a:t> </a:t>
              </a:r>
              <a:r>
                <a:rPr lang="en-US" sz="1600" b="1" dirty="0"/>
                <a:t>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solidFill>
                    <a:srgbClr val="1CD23C"/>
                  </a:solidFill>
                  <a:latin typeface="+mj-lt"/>
                </a:rPr>
                <a:t>09.</a:t>
              </a:r>
              <a:r>
                <a:rPr lang="en-US" sz="1600" dirty="0">
                  <a:latin typeface="+mj-lt"/>
                </a:rPr>
                <a:t>      </a:t>
              </a:r>
              <a:r>
                <a:rPr lang="en-US" sz="1600" b="1" dirty="0">
                  <a:solidFill>
                    <a:srgbClr val="1CD23C"/>
                  </a:solidFill>
                </a:rPr>
                <a:t>REFERENCES</a:t>
              </a:r>
              <a:br>
                <a:rPr lang="en-US" sz="1600" dirty="0">
                  <a:latin typeface="+mj-lt"/>
                </a:rPr>
              </a:br>
              <a:endParaRPr lang="en-US" sz="1600" b="1" dirty="0"/>
            </a:p>
          </p:txBody>
        </p:sp>
      </p:grpSp>
    </p:spTree>
    <p:extLst>
      <p:ext uri="{BB962C8B-B14F-4D97-AF65-F5344CB8AC3E}">
        <p14:creationId xmlns:p14="http://schemas.microsoft.com/office/powerpoint/2010/main" val="201466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500"/>
                                        <p:tgtEl>
                                          <p:spTgt spid="6">
                                            <p:txEl>
                                              <p:pRg st="11" end="1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animEffect transition="in" filter="fade">
                                      <p:cBhvr>
                                        <p:cTn id="59" dur="500"/>
                                        <p:tgtEl>
                                          <p:spTgt spid="6">
                                            <p:txEl>
                                              <p:pRg st="12" end="12"/>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6">
                                            <p:txEl>
                                              <p:pRg st="13" end="13"/>
                                            </p:txEl>
                                          </p:spTgt>
                                        </p:tgtEl>
                                        <p:attrNameLst>
                                          <p:attrName>style.visibility</p:attrName>
                                        </p:attrNameLst>
                                      </p:cBhvr>
                                      <p:to>
                                        <p:strVal val="visible"/>
                                      </p:to>
                                    </p:set>
                                    <p:animEffect transition="in" filter="fade">
                                      <p:cBhvr>
                                        <p:cTn id="63" dur="500"/>
                                        <p:tgtEl>
                                          <p:spTgt spid="6">
                                            <p:txEl>
                                              <p:pRg st="13" end="13"/>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6">
                                            <p:txEl>
                                              <p:pRg st="14" end="14"/>
                                            </p:txEl>
                                          </p:spTgt>
                                        </p:tgtEl>
                                        <p:attrNameLst>
                                          <p:attrName>style.visibility</p:attrName>
                                        </p:attrNameLst>
                                      </p:cBhvr>
                                      <p:to>
                                        <p:strVal val="visible"/>
                                      </p:to>
                                    </p:set>
                                    <p:animEffect transition="in" filter="fade">
                                      <p:cBhvr>
                                        <p:cTn id="67" dur="500"/>
                                        <p:tgtEl>
                                          <p:spTgt spid="6">
                                            <p:txEl>
                                              <p:pRg st="14" end="14"/>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6">
                                            <p:txEl>
                                              <p:pRg st="15" end="15"/>
                                            </p:txEl>
                                          </p:spTgt>
                                        </p:tgtEl>
                                        <p:attrNameLst>
                                          <p:attrName>style.visibility</p:attrName>
                                        </p:attrNameLst>
                                      </p:cBhvr>
                                      <p:to>
                                        <p:strVal val="visible"/>
                                      </p:to>
                                    </p:set>
                                    <p:animEffect transition="in" filter="fade">
                                      <p:cBhvr>
                                        <p:cTn id="71" dur="500"/>
                                        <p:tgtEl>
                                          <p:spTgt spid="6">
                                            <p:txEl>
                                              <p:pRg st="15" end="15"/>
                                            </p:tx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E057D2B-8C53-4BAB-885F-7D1511BB6CCE}"/>
              </a:ext>
            </a:extLst>
          </p:cNvPr>
          <p:cNvSpPr/>
          <p:nvPr/>
        </p:nvSpPr>
        <p:spPr>
          <a:xfrm>
            <a:off x="0" y="6257836"/>
            <a:ext cx="12192000" cy="600164"/>
          </a:xfrm>
          <a:prstGeom prst="rect">
            <a:avLst/>
          </a:prstGeom>
          <a:solidFill>
            <a:srgbClr val="000000">
              <a:alpha val="50196"/>
            </a:srgbClr>
          </a:solidFill>
        </p:spPr>
        <p:txBody>
          <a:bodyPr wrap="square">
            <a:spAutoFit/>
          </a:bodyPr>
          <a:lstStyle/>
          <a:p>
            <a:pPr algn="ctr"/>
            <a:r>
              <a:rPr lang="en-US" sz="1100" dirty="0">
                <a:solidFill>
                  <a:schemeClr val="bg1"/>
                </a:solidFill>
              </a:rPr>
              <a:t>Genes also have profound effects on health, and thanks to advances in DNA sequencing, researchers have identified thousands of genes that affect our risk of disease. </a:t>
            </a:r>
          </a:p>
          <a:p>
            <a:pPr algn="ctr"/>
            <a:r>
              <a:rPr lang="en-US" sz="1100" dirty="0">
                <a:solidFill>
                  <a:schemeClr val="bg1"/>
                </a:solidFill>
              </a:rPr>
              <a:t>To understand how genes work, researchers need ways to control them. Changing genes in living cells is not easy. </a:t>
            </a:r>
          </a:p>
          <a:p>
            <a:pPr algn="ctr"/>
            <a:r>
              <a:rPr lang="en-US" sz="1100" dirty="0">
                <a:solidFill>
                  <a:schemeClr val="bg1"/>
                </a:solidFill>
              </a:rPr>
              <a:t>But recently a new method has been developed that promises to dramatically improve our ability to edit the DNA of any species, including humans.</a:t>
            </a:r>
          </a:p>
        </p:txBody>
      </p:sp>
      <p:sp>
        <p:nvSpPr>
          <p:cNvPr id="8" name="Rectangle: Rounded Corners 7">
            <a:extLst>
              <a:ext uri="{FF2B5EF4-FFF2-40B4-BE49-F238E27FC236}">
                <a16:creationId xmlns:a16="http://schemas.microsoft.com/office/drawing/2014/main" id="{E42C81CB-5C4D-4A04-A618-105033549206}"/>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1A5314-3C46-46C7-9C78-01E308ADFF5A}"/>
              </a:ext>
            </a:extLst>
          </p:cNvPr>
          <p:cNvSpPr/>
          <p:nvPr/>
        </p:nvSpPr>
        <p:spPr>
          <a:xfrm>
            <a:off x="7794196" y="1217443"/>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4ACFCF-DF09-4EFE-8CB6-C820155FCCEF}"/>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1" name="Rectangle 10">
            <a:extLst>
              <a:ext uri="{FF2B5EF4-FFF2-40B4-BE49-F238E27FC236}">
                <a16:creationId xmlns:a16="http://schemas.microsoft.com/office/drawing/2014/main" id="{C5977194-3F6B-4A0B-85D7-EF471E3BA05D}"/>
              </a:ext>
            </a:extLst>
          </p:cNvPr>
          <p:cNvSpPr/>
          <p:nvPr/>
        </p:nvSpPr>
        <p:spPr>
          <a:xfrm>
            <a:off x="7926868" y="1282730"/>
            <a:ext cx="2598788" cy="4524315"/>
          </a:xfrm>
          <a:prstGeom prst="rect">
            <a:avLst/>
          </a:prstGeom>
        </p:spPr>
        <p:txBody>
          <a:bodyPr wrap="none">
            <a:spAutoFit/>
          </a:bodyPr>
          <a:lstStyle/>
          <a:p>
            <a:r>
              <a:rPr lang="en-US" sz="1600" dirty="0">
                <a:solidFill>
                  <a:srgbClr val="1CD23C"/>
                </a:solidFill>
                <a:latin typeface="+mj-lt"/>
              </a:rPr>
              <a:t>01.      </a:t>
            </a:r>
            <a:r>
              <a:rPr lang="en-US" sz="1600" b="1" dirty="0">
                <a:solidFill>
                  <a:srgbClr val="1CD23C"/>
                </a:solidFill>
              </a:rPr>
              <a:t>INTRODUCTION</a:t>
            </a:r>
            <a:br>
              <a:rPr lang="en-US" sz="1600" b="1" dirty="0">
                <a:latin typeface="+mj-lt"/>
              </a:rPr>
            </a:br>
            <a:endParaRPr lang="en-US" sz="1600" b="1" dirty="0">
              <a:latin typeface="+mj-lt"/>
            </a:endParaRPr>
          </a:p>
          <a:p>
            <a:r>
              <a:rPr lang="en-US" sz="1600" dirty="0">
                <a:latin typeface="+mj-lt"/>
              </a:rPr>
              <a:t>02.      </a:t>
            </a:r>
            <a:r>
              <a:rPr lang="en-US" sz="1600" b="1" dirty="0"/>
              <a:t>WHAT IS CRISPR?</a:t>
            </a:r>
          </a:p>
          <a:p>
            <a:br>
              <a:rPr lang="en-US" sz="1600" b="1" dirty="0">
                <a:latin typeface="+mj-lt"/>
              </a:rPr>
            </a:br>
            <a:r>
              <a:rPr lang="en-US" sz="1600" dirty="0">
                <a:latin typeface="+mj-lt"/>
              </a:rPr>
              <a:t>03.      </a:t>
            </a:r>
            <a:r>
              <a:rPr lang="en-US" sz="1600" b="1" dirty="0"/>
              <a:t>CRISPR APPLICATIONS</a:t>
            </a:r>
          </a:p>
          <a:p>
            <a:br>
              <a:rPr lang="en-US" sz="1600" b="1" dirty="0">
                <a:latin typeface="+mj-lt"/>
              </a:rPr>
            </a:br>
            <a:r>
              <a:rPr lang="en-US" sz="1600" dirty="0">
                <a:latin typeface="+mj-lt"/>
              </a:rPr>
              <a:t>04.      </a:t>
            </a:r>
            <a:r>
              <a:rPr lang="en-US" sz="1600" b="1" dirty="0"/>
              <a:t>CRISPR MECHANISM</a:t>
            </a:r>
          </a:p>
          <a:p>
            <a:br>
              <a:rPr lang="en-US" sz="1600" b="1" dirty="0"/>
            </a:br>
            <a:r>
              <a:rPr lang="en-US" sz="1600" dirty="0">
                <a:latin typeface="+mj-lt"/>
              </a:rPr>
              <a:t>05.      </a:t>
            </a:r>
            <a:r>
              <a:rPr lang="en-US" sz="1600" b="1" dirty="0"/>
              <a:t>DESIGNING gRNAs</a:t>
            </a:r>
          </a:p>
          <a:p>
            <a:br>
              <a:rPr lang="en-US" sz="1600" dirty="0">
                <a:latin typeface="+mj-lt"/>
              </a:rPr>
            </a:br>
            <a:r>
              <a:rPr lang="en-US" sz="1600" dirty="0">
                <a:latin typeface="+mj-lt"/>
              </a:rPr>
              <a:t>06.      </a:t>
            </a:r>
            <a:r>
              <a:rPr lang="en-US" sz="1600" b="1" dirty="0"/>
              <a:t>GENE EDITING</a:t>
            </a:r>
          </a:p>
          <a:p>
            <a:br>
              <a:rPr lang="en-US" sz="1600" dirty="0">
                <a:latin typeface="+mj-lt"/>
              </a:rPr>
            </a:br>
            <a:r>
              <a:rPr lang="en-US" sz="1600" dirty="0">
                <a:latin typeface="+mj-lt"/>
              </a:rPr>
              <a:t>07.      </a:t>
            </a:r>
            <a:r>
              <a:rPr lang="en-US" sz="1600" b="1" dirty="0"/>
              <a:t>ANALYZING RESULTS</a:t>
            </a:r>
          </a:p>
          <a:p>
            <a:br>
              <a:rPr lang="en-US" sz="1600" dirty="0">
                <a:latin typeface="+mj-lt"/>
              </a:rPr>
            </a:br>
            <a:r>
              <a:rPr lang="en-US" sz="1600" dirty="0">
                <a:latin typeface="+mj-lt"/>
              </a:rPr>
              <a:t>08.      </a:t>
            </a:r>
            <a:r>
              <a:rPr lang="en-US" sz="1600" b="1" dirty="0"/>
              <a:t>LIMITATIONS &amp; CONS</a:t>
            </a:r>
          </a:p>
          <a:p>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spTree>
    <p:extLst>
      <p:ext uri="{BB962C8B-B14F-4D97-AF65-F5344CB8AC3E}">
        <p14:creationId xmlns:p14="http://schemas.microsoft.com/office/powerpoint/2010/main" val="1734526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left)">
                                      <p:cBhvr>
                                        <p:cTn id="7" dur="1500"/>
                                        <p:tgtEl>
                                          <p:spTgt spid="31">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animEffect transition="in" filter="wipe(left)">
                                      <p:cBhvr>
                                        <p:cTn id="11" dur="1500"/>
                                        <p:tgtEl>
                                          <p:spTgt spid="31">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wipe(left)">
                                      <p:cBhvr>
                                        <p:cTn id="15" dur="1500"/>
                                        <p:tgtEl>
                                          <p:spTgt spid="31">
                                            <p:txEl>
                                              <p:pRg st="2" end="2"/>
                                            </p:txEl>
                                          </p:spTgt>
                                        </p:tgtEl>
                                      </p:cBhvr>
                                    </p:animEffect>
                                  </p:childTnLst>
                                </p:cTn>
                              </p:par>
                              <p:par>
                                <p:cTn id="16" presetID="2" presetClass="entr" presetSubtype="2"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par>
                          <p:cTn id="20" fill="hold">
                            <p:stCondLst>
                              <p:cond delay="4500"/>
                            </p:stCondLst>
                            <p:childTnLst>
                              <p:par>
                                <p:cTn id="21" presetID="10" presetClass="entr" presetSubtype="0" fill="hold" nodeType="after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wipe(left)">
                                      <p:cBhvr>
                                        <p:cTn id="27" dur="500"/>
                                        <p:tgtEl>
                                          <p:spTgt spid="11">
                                            <p:txEl>
                                              <p:pRg st="0" end="0"/>
                                            </p:txEl>
                                          </p:spTgt>
                                        </p:tgtEl>
                                      </p:cBhvr>
                                    </p:animEffect>
                                  </p:childTnLst>
                                </p:cTn>
                              </p:par>
                            </p:childTnLst>
                          </p:cTn>
                        </p:par>
                        <p:par>
                          <p:cTn id="28" fill="hold">
                            <p:stCondLst>
                              <p:cond delay="5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6000"/>
                            </p:stCondLst>
                            <p:childTnLst>
                              <p:par>
                                <p:cTn id="33" presetID="22" presetClass="entr" presetSubtype="8" fill="hold" nodeType="after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wipe(left)">
                                      <p:cBhvr>
                                        <p:cTn id="35" dur="500"/>
                                        <p:tgtEl>
                                          <p:spTgt spid="11">
                                            <p:txEl>
                                              <p:pRg st="1" end="1"/>
                                            </p:txEl>
                                          </p:spTgt>
                                        </p:tgtEl>
                                      </p:cBhvr>
                                    </p:animEffect>
                                  </p:childTnLst>
                                </p:cTn>
                              </p:par>
                            </p:childTnLst>
                          </p:cTn>
                        </p:par>
                        <p:par>
                          <p:cTn id="36" fill="hold">
                            <p:stCondLst>
                              <p:cond delay="6500"/>
                            </p:stCondLst>
                            <p:childTnLst>
                              <p:par>
                                <p:cTn id="37" presetID="22" presetClass="entr" presetSubtype="8" fill="hold" nodeType="after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wipe(left)">
                                      <p:cBhvr>
                                        <p:cTn id="39" dur="500"/>
                                        <p:tgtEl>
                                          <p:spTgt spid="11">
                                            <p:txEl>
                                              <p:pRg st="2" end="2"/>
                                            </p:txEl>
                                          </p:spTgt>
                                        </p:tgtEl>
                                      </p:cBhvr>
                                    </p:animEffect>
                                  </p:childTnLst>
                                </p:cTn>
                              </p:par>
                            </p:childTnLst>
                          </p:cTn>
                        </p:par>
                        <p:par>
                          <p:cTn id="40" fill="hold">
                            <p:stCondLst>
                              <p:cond delay="7000"/>
                            </p:stCondLst>
                            <p:childTnLst>
                              <p:par>
                                <p:cTn id="41" presetID="22" presetClass="entr" presetSubtype="8" fill="hold" nodeType="after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animEffect transition="in" filter="wipe(left)">
                                      <p:cBhvr>
                                        <p:cTn id="43" dur="500"/>
                                        <p:tgtEl>
                                          <p:spTgt spid="11">
                                            <p:txEl>
                                              <p:pRg st="3" end="3"/>
                                            </p:txEl>
                                          </p:spTgt>
                                        </p:tgtEl>
                                      </p:cBhvr>
                                    </p:animEffect>
                                  </p:childTnLst>
                                </p:cTn>
                              </p:par>
                            </p:childTnLst>
                          </p:cTn>
                        </p:par>
                        <p:par>
                          <p:cTn id="44" fill="hold">
                            <p:stCondLst>
                              <p:cond delay="7500"/>
                            </p:stCondLst>
                            <p:childTnLst>
                              <p:par>
                                <p:cTn id="45" presetID="22" presetClass="entr" presetSubtype="8" fill="hold" nodeType="afterEffect">
                                  <p:stCondLst>
                                    <p:cond delay="0"/>
                                  </p:stCondLst>
                                  <p:childTnLst>
                                    <p:set>
                                      <p:cBhvr>
                                        <p:cTn id="46" dur="1" fill="hold">
                                          <p:stCondLst>
                                            <p:cond delay="0"/>
                                          </p:stCondLst>
                                        </p:cTn>
                                        <p:tgtEl>
                                          <p:spTgt spid="11">
                                            <p:txEl>
                                              <p:pRg st="4" end="4"/>
                                            </p:txEl>
                                          </p:spTgt>
                                        </p:tgtEl>
                                        <p:attrNameLst>
                                          <p:attrName>style.visibility</p:attrName>
                                        </p:attrNameLst>
                                      </p:cBhvr>
                                      <p:to>
                                        <p:strVal val="visible"/>
                                      </p:to>
                                    </p:set>
                                    <p:animEffect transition="in" filter="wipe(left)">
                                      <p:cBhvr>
                                        <p:cTn id="47" dur="500"/>
                                        <p:tgtEl>
                                          <p:spTgt spid="11">
                                            <p:txEl>
                                              <p:pRg st="4" end="4"/>
                                            </p:txEl>
                                          </p:spTgt>
                                        </p:tgtEl>
                                      </p:cBhvr>
                                    </p:animEffect>
                                  </p:childTnLst>
                                </p:cTn>
                              </p:par>
                            </p:childTnLst>
                          </p:cTn>
                        </p:par>
                        <p:par>
                          <p:cTn id="48" fill="hold">
                            <p:stCondLst>
                              <p:cond delay="8000"/>
                            </p:stCondLst>
                            <p:childTnLst>
                              <p:par>
                                <p:cTn id="49" presetID="22" presetClass="entr" presetSubtype="8" fill="hold" nodeType="afterEffect">
                                  <p:stCondLst>
                                    <p:cond delay="0"/>
                                  </p:stCondLst>
                                  <p:childTnLst>
                                    <p:set>
                                      <p:cBhvr>
                                        <p:cTn id="50" dur="1" fill="hold">
                                          <p:stCondLst>
                                            <p:cond delay="0"/>
                                          </p:stCondLst>
                                        </p:cTn>
                                        <p:tgtEl>
                                          <p:spTgt spid="11">
                                            <p:txEl>
                                              <p:pRg st="5" end="5"/>
                                            </p:txEl>
                                          </p:spTgt>
                                        </p:tgtEl>
                                        <p:attrNameLst>
                                          <p:attrName>style.visibility</p:attrName>
                                        </p:attrNameLst>
                                      </p:cBhvr>
                                      <p:to>
                                        <p:strVal val="visible"/>
                                      </p:to>
                                    </p:set>
                                    <p:animEffect transition="in" filter="wipe(left)">
                                      <p:cBhvr>
                                        <p:cTn id="51" dur="500"/>
                                        <p:tgtEl>
                                          <p:spTgt spid="11">
                                            <p:txEl>
                                              <p:pRg st="5" end="5"/>
                                            </p:txEl>
                                          </p:spTgt>
                                        </p:tgtEl>
                                      </p:cBhvr>
                                    </p:animEffect>
                                  </p:childTnLst>
                                </p:cTn>
                              </p:par>
                            </p:childTnLst>
                          </p:cTn>
                        </p:par>
                        <p:par>
                          <p:cTn id="52" fill="hold">
                            <p:stCondLst>
                              <p:cond delay="8500"/>
                            </p:stCondLst>
                            <p:childTnLst>
                              <p:par>
                                <p:cTn id="53" presetID="22" presetClass="entr" presetSubtype="8" fill="hold" nodeType="afterEffect">
                                  <p:stCondLst>
                                    <p:cond delay="0"/>
                                  </p:stCondLst>
                                  <p:childTnLst>
                                    <p:set>
                                      <p:cBhvr>
                                        <p:cTn id="54" dur="1" fill="hold">
                                          <p:stCondLst>
                                            <p:cond delay="0"/>
                                          </p:stCondLst>
                                        </p:cTn>
                                        <p:tgtEl>
                                          <p:spTgt spid="11">
                                            <p:txEl>
                                              <p:pRg st="6" end="6"/>
                                            </p:txEl>
                                          </p:spTgt>
                                        </p:tgtEl>
                                        <p:attrNameLst>
                                          <p:attrName>style.visibility</p:attrName>
                                        </p:attrNameLst>
                                      </p:cBhvr>
                                      <p:to>
                                        <p:strVal val="visible"/>
                                      </p:to>
                                    </p:set>
                                    <p:animEffect transition="in" filter="wipe(left)">
                                      <p:cBhvr>
                                        <p:cTn id="55" dur="500"/>
                                        <p:tgtEl>
                                          <p:spTgt spid="11">
                                            <p:txEl>
                                              <p:pRg st="6" end="6"/>
                                            </p:txEl>
                                          </p:spTgt>
                                        </p:tgtEl>
                                      </p:cBhvr>
                                    </p:animEffect>
                                  </p:childTnLst>
                                </p:cTn>
                              </p:par>
                            </p:childTnLst>
                          </p:cTn>
                        </p:par>
                        <p:par>
                          <p:cTn id="56" fill="hold">
                            <p:stCondLst>
                              <p:cond delay="9000"/>
                            </p:stCondLst>
                            <p:childTnLst>
                              <p:par>
                                <p:cTn id="57" presetID="22" presetClass="entr" presetSubtype="8" fill="hold" nodeType="afterEffect">
                                  <p:stCondLst>
                                    <p:cond delay="0"/>
                                  </p:stCondLst>
                                  <p:childTnLst>
                                    <p:set>
                                      <p:cBhvr>
                                        <p:cTn id="58" dur="1" fill="hold">
                                          <p:stCondLst>
                                            <p:cond delay="0"/>
                                          </p:stCondLst>
                                        </p:cTn>
                                        <p:tgtEl>
                                          <p:spTgt spid="11">
                                            <p:txEl>
                                              <p:pRg st="7" end="7"/>
                                            </p:txEl>
                                          </p:spTgt>
                                        </p:tgtEl>
                                        <p:attrNameLst>
                                          <p:attrName>style.visibility</p:attrName>
                                        </p:attrNameLst>
                                      </p:cBhvr>
                                      <p:to>
                                        <p:strVal val="visible"/>
                                      </p:to>
                                    </p:set>
                                    <p:animEffect transition="in" filter="wipe(left)">
                                      <p:cBhvr>
                                        <p:cTn id="59" dur="500"/>
                                        <p:tgtEl>
                                          <p:spTgt spid="11">
                                            <p:txEl>
                                              <p:pRg st="7" end="7"/>
                                            </p:txEl>
                                          </p:spTgt>
                                        </p:tgtEl>
                                      </p:cBhvr>
                                    </p:animEffect>
                                  </p:childTnLst>
                                </p:cTn>
                              </p:par>
                            </p:childTnLst>
                          </p:cTn>
                        </p:par>
                        <p:par>
                          <p:cTn id="60" fill="hold">
                            <p:stCondLst>
                              <p:cond delay="9500"/>
                            </p:stCondLst>
                            <p:childTnLst>
                              <p:par>
                                <p:cTn id="61" presetID="22" presetClass="entr" presetSubtype="8" fill="hold" nodeType="afterEffect">
                                  <p:stCondLst>
                                    <p:cond delay="0"/>
                                  </p:stCondLst>
                                  <p:childTnLst>
                                    <p:set>
                                      <p:cBhvr>
                                        <p:cTn id="62" dur="1" fill="hold">
                                          <p:stCondLst>
                                            <p:cond delay="0"/>
                                          </p:stCondLst>
                                        </p:cTn>
                                        <p:tgtEl>
                                          <p:spTgt spid="11">
                                            <p:txEl>
                                              <p:pRg st="8" end="8"/>
                                            </p:txEl>
                                          </p:spTgt>
                                        </p:tgtEl>
                                        <p:attrNameLst>
                                          <p:attrName>style.visibility</p:attrName>
                                        </p:attrNameLst>
                                      </p:cBhvr>
                                      <p:to>
                                        <p:strVal val="visible"/>
                                      </p:to>
                                    </p:set>
                                    <p:animEffect transition="in" filter="wipe(left)">
                                      <p:cBhvr>
                                        <p:cTn id="63"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70217A-CD50-4FD9-AB7E-19D044A70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3420"/>
            <a:ext cx="12192000" cy="7787640"/>
          </a:xfrm>
          <a:prstGeom prst="rect">
            <a:avLst/>
          </a:prstGeom>
        </p:spPr>
      </p:pic>
      <p:sp>
        <p:nvSpPr>
          <p:cNvPr id="11" name="Rectangle 10">
            <a:extLst>
              <a:ext uri="{FF2B5EF4-FFF2-40B4-BE49-F238E27FC236}">
                <a16:creationId xmlns:a16="http://schemas.microsoft.com/office/drawing/2014/main" id="{368D1DCE-2EC6-415D-B23D-9A25AACFC44A}"/>
              </a:ext>
            </a:extLst>
          </p:cNvPr>
          <p:cNvSpPr/>
          <p:nvPr/>
        </p:nvSpPr>
        <p:spPr>
          <a:xfrm>
            <a:off x="11056620" y="-693420"/>
            <a:ext cx="1135380" cy="1287780"/>
          </a:xfrm>
          <a:prstGeom prst="rect">
            <a:avLst/>
          </a:prstGeom>
          <a:solidFill>
            <a:srgbClr val="1C1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6AE30C-7992-4209-BA80-A23FAA9F32C1}"/>
              </a:ext>
            </a:extLst>
          </p:cNvPr>
          <p:cNvSpPr/>
          <p:nvPr/>
        </p:nvSpPr>
        <p:spPr>
          <a:xfrm>
            <a:off x="0" y="-693420"/>
            <a:ext cx="12192000" cy="7787640"/>
          </a:xfrm>
          <a:prstGeom prst="rect">
            <a:avLst/>
          </a:prstGeom>
          <a:solidFill>
            <a:srgbClr val="0000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6D8A32C-A3BB-4F5F-8A35-B74AE4845D46}"/>
              </a:ext>
            </a:extLst>
          </p:cNvPr>
          <p:cNvSpPr txBox="1"/>
          <p:nvPr/>
        </p:nvSpPr>
        <p:spPr>
          <a:xfrm>
            <a:off x="3845224" y="2497976"/>
            <a:ext cx="4501553" cy="1862048"/>
          </a:xfrm>
          <a:prstGeom prst="rect">
            <a:avLst/>
          </a:prstGeom>
        </p:spPr>
        <p:txBody>
          <a:bodyPr wrap="none" rtlCol="0">
            <a:spAutoFit/>
          </a:bodyPr>
          <a:lstStyle/>
          <a:p>
            <a:r>
              <a:rPr lang="en-US" sz="11500" b="1" dirty="0">
                <a:ln w="38100">
                  <a:solidFill>
                    <a:schemeClr val="bg1"/>
                  </a:solidFill>
                </a:ln>
                <a:noFill/>
              </a:rPr>
              <a:t>CRISPR</a:t>
            </a:r>
          </a:p>
        </p:txBody>
      </p:sp>
      <p:sp>
        <p:nvSpPr>
          <p:cNvPr id="17" name="TextBox 16">
            <a:extLst>
              <a:ext uri="{FF2B5EF4-FFF2-40B4-BE49-F238E27FC236}">
                <a16:creationId xmlns:a16="http://schemas.microsoft.com/office/drawing/2014/main" id="{B28452D6-5D49-4401-9B79-35651489B252}"/>
              </a:ext>
            </a:extLst>
          </p:cNvPr>
          <p:cNvSpPr txBox="1"/>
          <p:nvPr/>
        </p:nvSpPr>
        <p:spPr>
          <a:xfrm>
            <a:off x="3845223" y="2497976"/>
            <a:ext cx="4501553" cy="1862048"/>
          </a:xfrm>
          <a:prstGeom prst="rect">
            <a:avLst/>
          </a:prstGeom>
        </p:spPr>
        <p:txBody>
          <a:bodyPr wrap="none" rtlCol="0">
            <a:spAutoFit/>
          </a:bodyPr>
          <a:lstStyle/>
          <a:p>
            <a:r>
              <a:rPr lang="en-US" sz="11500" b="1" dirty="0">
                <a:ln w="38100">
                  <a:noFill/>
                </a:ln>
                <a:blipFill dpi="0" rotWithShape="1">
                  <a:blip r:embed="rId4">
                    <a:extLst>
                      <a:ext uri="{28A0092B-C50C-407E-A947-70E740481C1C}">
                        <a14:useLocalDpi xmlns:a14="http://schemas.microsoft.com/office/drawing/2010/main" val="0"/>
                      </a:ext>
                    </a:extLst>
                  </a:blip>
                  <a:srcRect/>
                  <a:stretch>
                    <a:fillRect/>
                  </a:stretch>
                </a:blipFill>
              </a:rPr>
              <a:t>CRISPR</a:t>
            </a:r>
          </a:p>
        </p:txBody>
      </p:sp>
      <p:sp>
        <p:nvSpPr>
          <p:cNvPr id="18" name="TextBox 17">
            <a:extLst>
              <a:ext uri="{FF2B5EF4-FFF2-40B4-BE49-F238E27FC236}">
                <a16:creationId xmlns:a16="http://schemas.microsoft.com/office/drawing/2014/main" id="{58F7B6C0-53B9-4F0F-BA72-51047C733AA4}"/>
              </a:ext>
            </a:extLst>
          </p:cNvPr>
          <p:cNvSpPr txBox="1"/>
          <p:nvPr/>
        </p:nvSpPr>
        <p:spPr>
          <a:xfrm>
            <a:off x="4399061" y="3429000"/>
            <a:ext cx="3393878" cy="623248"/>
          </a:xfrm>
          <a:prstGeom prst="rect">
            <a:avLst/>
          </a:prstGeom>
          <a:noFill/>
        </p:spPr>
        <p:txBody>
          <a:bodyPr wrap="none" rtlCol="0">
            <a:spAutoFit/>
          </a:bodyPr>
          <a:lstStyle/>
          <a:p>
            <a:pPr algn="ctr"/>
            <a:r>
              <a:rPr lang="en-US" sz="1200" b="1" dirty="0">
                <a:solidFill>
                  <a:schemeClr val="bg1"/>
                </a:solidFill>
              </a:rPr>
              <a:t>GENE MODIFICATION USING CRISPR TECHNOLOGY</a:t>
            </a:r>
            <a:br>
              <a:rPr lang="en-US" sz="1200" dirty="0">
                <a:solidFill>
                  <a:schemeClr val="bg1"/>
                </a:solidFill>
              </a:rPr>
            </a:br>
            <a:r>
              <a:rPr lang="en-US" sz="1200" dirty="0">
                <a:solidFill>
                  <a:schemeClr val="bg1"/>
                </a:solidFill>
              </a:rPr>
              <a:t>Y</a:t>
            </a:r>
            <a:r>
              <a:rPr lang="en-US" sz="1100" dirty="0">
                <a:solidFill>
                  <a:schemeClr val="bg1"/>
                </a:solidFill>
              </a:rPr>
              <a:t>AMEN ZAKHOUR &amp; LEYAN AWWAD</a:t>
            </a:r>
            <a:br>
              <a:rPr lang="en-US" sz="1200" dirty="0">
                <a:solidFill>
                  <a:schemeClr val="bg1"/>
                </a:solidFill>
              </a:rPr>
            </a:br>
            <a:r>
              <a:rPr lang="en-US" sz="1050" dirty="0">
                <a:solidFill>
                  <a:schemeClr val="bg1"/>
                </a:solidFill>
              </a:rPr>
              <a:t>U15102342 – U15102161</a:t>
            </a:r>
            <a:endParaRPr lang="en-US" sz="1200" dirty="0">
              <a:solidFill>
                <a:schemeClr val="bg1"/>
              </a:solidFill>
            </a:endParaRPr>
          </a:p>
        </p:txBody>
      </p:sp>
      <p:pic>
        <p:nvPicPr>
          <p:cNvPr id="20" name="Picture 19" descr="A close up of a logo&#10;&#10;Description automatically generated">
            <a:extLst>
              <a:ext uri="{FF2B5EF4-FFF2-40B4-BE49-F238E27FC236}">
                <a16:creationId xmlns:a16="http://schemas.microsoft.com/office/drawing/2014/main" id="{26099B62-04CE-4421-AA05-C4F3AB8D3D8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605918" y="5989320"/>
            <a:ext cx="1138883" cy="769620"/>
          </a:xfrm>
          <a:prstGeom prst="rect">
            <a:avLst/>
          </a:prstGeom>
        </p:spPr>
      </p:pic>
    </p:spTree>
    <p:extLst>
      <p:ext uri="{BB962C8B-B14F-4D97-AF65-F5344CB8AC3E}">
        <p14:creationId xmlns:p14="http://schemas.microsoft.com/office/powerpoint/2010/main" val="283922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wipe(left)">
                                      <p:cBhvr>
                                        <p:cTn id="17" dur="800"/>
                                        <p:tgtEl>
                                          <p:spTgt spid="17">
                                            <p:txEl>
                                              <p:pRg st="0" end="0"/>
                                            </p:txEl>
                                          </p:spTgt>
                                        </p:tgtEl>
                                      </p:cBhvr>
                                    </p:animEffect>
                                  </p:childTnLst>
                                </p:cTn>
                              </p:par>
                              <p:par>
                                <p:cTn id="18" presetID="10" presetClass="exit" presetSubtype="0" fill="hold" grpId="1" nodeType="withEffect">
                                  <p:stCondLst>
                                    <p:cond delay="0"/>
                                  </p:stCondLst>
                                  <p:childTnLst>
                                    <p:animEffect transition="out" filter="fade">
                                      <p:cBhvr>
                                        <p:cTn id="19" dur="800"/>
                                        <p:tgtEl>
                                          <p:spTgt spid="15"/>
                                        </p:tgtEl>
                                      </p:cBhvr>
                                    </p:animEffect>
                                    <p:set>
                                      <p:cBhvr>
                                        <p:cTn id="20" dur="1" fill="hold">
                                          <p:stCondLst>
                                            <p:cond delay="799"/>
                                          </p:stCondLst>
                                        </p:cTn>
                                        <p:tgtEl>
                                          <p:spTgt spid="15"/>
                                        </p:tgtEl>
                                        <p:attrNameLst>
                                          <p:attrName>style.visibility</p:attrName>
                                        </p:attrNameLst>
                                      </p:cBhvr>
                                      <p:to>
                                        <p:strVal val="hidden"/>
                                      </p:to>
                                    </p:set>
                                  </p:childTnLst>
                                </p:cTn>
                              </p:par>
                            </p:childTnLst>
                          </p:cTn>
                        </p:par>
                        <p:par>
                          <p:cTn id="21" fill="hold">
                            <p:stCondLst>
                              <p:cond delay="2300"/>
                            </p:stCondLst>
                            <p:childTnLst>
                              <p:par>
                                <p:cTn id="22" presetID="42" presetClass="path" presetSubtype="0" accel="50000" decel="50000" fill="hold" grpId="1" nodeType="afterEffect">
                                  <p:stCondLst>
                                    <p:cond delay="500"/>
                                  </p:stCondLst>
                                  <p:childTnLst>
                                    <p:animMotion origin="layout" path="M 1.25E-6 -2.59259E-6 L 1.25E-6 -0.08865 " pathEditMode="relative" rAng="0" ptsTypes="AA">
                                      <p:cBhvr>
                                        <p:cTn id="23" dur="700" fill="hold"/>
                                        <p:tgtEl>
                                          <p:spTgt spid="17">
                                            <p:txEl>
                                              <p:pRg st="0" end="0"/>
                                            </p:txEl>
                                          </p:spTgt>
                                        </p:tgtEl>
                                        <p:attrNameLst>
                                          <p:attrName>ppt_x</p:attrName>
                                          <p:attrName>ppt_y</p:attrName>
                                        </p:attrNameLst>
                                      </p:cBhvr>
                                      <p:rCtr x="0" y="-4444"/>
                                    </p:animMotion>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5" grpId="1"/>
      <p:bldP spid="17" grpId="0" build="p"/>
      <p:bldP spid="17" grpId="1" build="allAtOnce"/>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rispr in bacteria">
            <a:extLst>
              <a:ext uri="{FF2B5EF4-FFF2-40B4-BE49-F238E27FC236}">
                <a16:creationId xmlns:a16="http://schemas.microsoft.com/office/drawing/2014/main" id="{EFBBD309-CDA3-4936-AF03-024C5BDCD90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7752" y="3727053"/>
            <a:ext cx="4117792" cy="234774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28F91B2F-D8D8-4FFE-AD2E-35636DB56B5D}"/>
              </a:ext>
            </a:extLst>
          </p:cNvPr>
          <p:cNvSpPr/>
          <p:nvPr/>
        </p:nvSpPr>
        <p:spPr>
          <a:xfrm>
            <a:off x="7585544" y="3429000"/>
            <a:ext cx="4606456" cy="2891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7DD630-B864-4D94-912C-0DB5A109498C}"/>
              </a:ext>
            </a:extLst>
          </p:cNvPr>
          <p:cNvSpPr txBox="1"/>
          <p:nvPr/>
        </p:nvSpPr>
        <p:spPr>
          <a:xfrm>
            <a:off x="312216" y="512885"/>
            <a:ext cx="2751844" cy="523220"/>
          </a:xfrm>
          <a:prstGeom prst="rect">
            <a:avLst/>
          </a:prstGeom>
          <a:noFill/>
        </p:spPr>
        <p:txBody>
          <a:bodyPr wrap="none" rtlCol="0">
            <a:spAutoFit/>
          </a:bodyPr>
          <a:lstStyle/>
          <a:p>
            <a:r>
              <a:rPr lang="en-US" sz="2800" b="1" dirty="0"/>
              <a:t>WHAT IS CRISPR?</a:t>
            </a:r>
          </a:p>
        </p:txBody>
      </p:sp>
      <p:grpSp>
        <p:nvGrpSpPr>
          <p:cNvPr id="29" name="Group 28">
            <a:extLst>
              <a:ext uri="{FF2B5EF4-FFF2-40B4-BE49-F238E27FC236}">
                <a16:creationId xmlns:a16="http://schemas.microsoft.com/office/drawing/2014/main" id="{54AF27BA-A483-4319-9EF8-B55D7CA7C351}"/>
              </a:ext>
            </a:extLst>
          </p:cNvPr>
          <p:cNvGrpSpPr/>
          <p:nvPr/>
        </p:nvGrpSpPr>
        <p:grpSpPr>
          <a:xfrm>
            <a:off x="7794196" y="620202"/>
            <a:ext cx="3623877" cy="5454595"/>
            <a:chOff x="7794196" y="620202"/>
            <a:chExt cx="3623877" cy="5454595"/>
          </a:xfrm>
        </p:grpSpPr>
        <p:sp>
          <p:nvSpPr>
            <p:cNvPr id="21" name="Rectangle: Rounded Corners 20">
              <a:extLst>
                <a:ext uri="{FF2B5EF4-FFF2-40B4-BE49-F238E27FC236}">
                  <a16:creationId xmlns:a16="http://schemas.microsoft.com/office/drawing/2014/main" id="{49356BD9-6B0E-4D57-85DF-F32F1F314F65}"/>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1CDDEB9-18DC-4BFA-81C5-E77585B00D28}"/>
                </a:ext>
              </a:extLst>
            </p:cNvPr>
            <p:cNvSpPr/>
            <p:nvPr/>
          </p:nvSpPr>
          <p:spPr>
            <a:xfrm>
              <a:off x="7794196" y="170158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20CEABD-0A79-4519-908B-7F1DD19DCF29}"/>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24" name="Rectangle 23">
              <a:extLst>
                <a:ext uri="{FF2B5EF4-FFF2-40B4-BE49-F238E27FC236}">
                  <a16:creationId xmlns:a16="http://schemas.microsoft.com/office/drawing/2014/main" id="{775E13EF-E538-437E-8767-F445BBCB5CAE}"/>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solidFill>
                    <a:srgbClr val="1CD23C"/>
                  </a:solidFill>
                  <a:latin typeface="+mj-lt"/>
                </a:rPr>
                <a:t>02.      </a:t>
              </a:r>
              <a:r>
                <a:rPr lang="en-US" sz="1600" b="1" dirty="0">
                  <a:solidFill>
                    <a:srgbClr val="1CD23C"/>
                  </a:solidFill>
                </a:rPr>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
        <p:nvSpPr>
          <p:cNvPr id="28" name="Rectangle 27">
            <a:extLst>
              <a:ext uri="{FF2B5EF4-FFF2-40B4-BE49-F238E27FC236}">
                <a16:creationId xmlns:a16="http://schemas.microsoft.com/office/drawing/2014/main" id="{C084ED02-49D8-4D79-A43F-9F3A40786C03}"/>
              </a:ext>
            </a:extLst>
          </p:cNvPr>
          <p:cNvSpPr/>
          <p:nvPr/>
        </p:nvSpPr>
        <p:spPr>
          <a:xfrm>
            <a:off x="312216" y="1035763"/>
            <a:ext cx="7273328" cy="2677656"/>
          </a:xfrm>
          <a:prstGeom prst="rect">
            <a:avLst/>
          </a:prstGeom>
        </p:spPr>
        <p:txBody>
          <a:bodyPr wrap="square">
            <a:spAutoFit/>
          </a:bodyPr>
          <a:lstStyle/>
          <a:p>
            <a:r>
              <a:rPr lang="en-US" sz="1400" dirty="0">
                <a:latin typeface="+mj-lt"/>
              </a:rPr>
              <a:t>CRISPR is an acronym for “</a:t>
            </a:r>
            <a:r>
              <a:rPr lang="en-US" sz="1400" b="1" dirty="0">
                <a:latin typeface="+mj-lt"/>
              </a:rPr>
              <a:t>Clustered Regularly Interspaced Short Palindromic Repeats</a:t>
            </a:r>
            <a:r>
              <a:rPr lang="en-US" sz="1400" dirty="0">
                <a:latin typeface="+mj-lt"/>
              </a:rPr>
              <a:t>.” </a:t>
            </a:r>
            <a:br>
              <a:rPr lang="en-US" sz="1400" dirty="0">
                <a:latin typeface="+mj-lt"/>
              </a:rPr>
            </a:br>
            <a:r>
              <a:rPr lang="en-US" sz="1400" dirty="0">
                <a:latin typeface="+mj-lt"/>
              </a:rPr>
              <a:t>CRISPR genome engineering technology enables scientists to easily and precisely edit the DNA of any genome.</a:t>
            </a:r>
          </a:p>
          <a:p>
            <a:r>
              <a:rPr lang="en-US" sz="1400" dirty="0">
                <a:latin typeface="+mj-lt"/>
              </a:rPr>
              <a:t> </a:t>
            </a:r>
          </a:p>
          <a:p>
            <a:r>
              <a:rPr lang="en-US" sz="1400" dirty="0">
                <a:latin typeface="+mj-lt"/>
              </a:rPr>
              <a:t>In nature, the CRISPR palindromic repeats play an important role in microbial immunity. </a:t>
            </a:r>
            <a:br>
              <a:rPr lang="en-US" sz="1400" dirty="0">
                <a:latin typeface="+mj-lt"/>
              </a:rPr>
            </a:br>
            <a:r>
              <a:rPr lang="en-US" sz="1400" dirty="0">
                <a:latin typeface="+mj-lt"/>
              </a:rPr>
              <a:t>1. Virus infects a microbial cell</a:t>
            </a:r>
            <a:br>
              <a:rPr lang="en-US" sz="1400" dirty="0">
                <a:latin typeface="+mj-lt"/>
              </a:rPr>
            </a:br>
            <a:r>
              <a:rPr lang="en-US" sz="1400" dirty="0">
                <a:latin typeface="+mj-lt"/>
              </a:rPr>
              <a:t>2. Microbe employs a special CRISPR-associated nuclease (Cas9) to chop off a piece of the viral DNA. </a:t>
            </a:r>
            <a:br>
              <a:rPr lang="en-US" sz="1400" dirty="0">
                <a:latin typeface="+mj-lt"/>
              </a:rPr>
            </a:br>
            <a:r>
              <a:rPr lang="en-US" sz="1400" dirty="0">
                <a:latin typeface="+mj-lt"/>
              </a:rPr>
              <a:t>3. The nuclease is directed to its target sequence by a short RNA fragment known as a guide RNA (gRNA), which is complementary to the target segment of the viral genome. </a:t>
            </a:r>
            <a:br>
              <a:rPr lang="en-US" sz="1400" dirty="0">
                <a:latin typeface="+mj-lt"/>
              </a:rPr>
            </a:br>
            <a:r>
              <a:rPr lang="en-US" sz="1400" dirty="0">
                <a:latin typeface="+mj-lt"/>
              </a:rPr>
              <a:t>4. The snipped DNA fragment may then be stored between the palindromic CRISPR sequences to retain a genetic memory for disabling future infections from the same viral strain.</a:t>
            </a:r>
          </a:p>
        </p:txBody>
      </p:sp>
    </p:spTree>
    <p:extLst>
      <p:ext uri="{BB962C8B-B14F-4D97-AF65-F5344CB8AC3E}">
        <p14:creationId xmlns:p14="http://schemas.microsoft.com/office/powerpoint/2010/main" val="2125970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900" fill="hold"/>
                                        <p:tgtEl>
                                          <p:spTgt spid="2050"/>
                                        </p:tgtEl>
                                        <p:attrNameLst>
                                          <p:attrName>ppt_x</p:attrName>
                                        </p:attrNameLst>
                                      </p:cBhvr>
                                      <p:tavLst>
                                        <p:tav tm="0">
                                          <p:val>
                                            <p:strVal val="1+#ppt_w/2"/>
                                          </p:val>
                                        </p:tav>
                                        <p:tav tm="100000">
                                          <p:val>
                                            <p:strVal val="#ppt_x"/>
                                          </p:val>
                                        </p:tav>
                                      </p:tavLst>
                                    </p:anim>
                                    <p:anim calcmode="lin" valueType="num">
                                      <p:cBhvr additive="base">
                                        <p:cTn id="16" dur="9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1933543" cy="523220"/>
          </a:xfrm>
          <a:prstGeom prst="rect">
            <a:avLst/>
          </a:prstGeom>
          <a:noFill/>
        </p:spPr>
        <p:txBody>
          <a:bodyPr wrap="none" rtlCol="0">
            <a:spAutoFit/>
          </a:bodyPr>
          <a:lstStyle/>
          <a:p>
            <a:r>
              <a:rPr lang="en-US" sz="2800" b="1" dirty="0"/>
              <a:t>DEFINITION</a:t>
            </a:r>
          </a:p>
        </p:txBody>
      </p:sp>
      <p:sp>
        <p:nvSpPr>
          <p:cNvPr id="6" name="Rectangle 5">
            <a:extLst>
              <a:ext uri="{FF2B5EF4-FFF2-40B4-BE49-F238E27FC236}">
                <a16:creationId xmlns:a16="http://schemas.microsoft.com/office/drawing/2014/main" id="{11183453-120C-4A74-B844-6F756D65AC02}"/>
              </a:ext>
            </a:extLst>
          </p:cNvPr>
          <p:cNvSpPr/>
          <p:nvPr/>
        </p:nvSpPr>
        <p:spPr>
          <a:xfrm>
            <a:off x="312217" y="1036105"/>
            <a:ext cx="7184078" cy="1169551"/>
          </a:xfrm>
          <a:prstGeom prst="rect">
            <a:avLst/>
          </a:prstGeom>
        </p:spPr>
        <p:txBody>
          <a:bodyPr wrap="square">
            <a:spAutoFit/>
          </a:bodyPr>
          <a:lstStyle/>
          <a:p>
            <a:r>
              <a:rPr lang="en-US" sz="1400" b="1" dirty="0">
                <a:latin typeface="+mj-lt"/>
              </a:rPr>
              <a:t>CRISPR gene editing </a:t>
            </a:r>
            <a:r>
              <a:rPr lang="en-US" sz="1400" dirty="0">
                <a:latin typeface="+mj-lt"/>
              </a:rPr>
              <a:t>is a genetic engineering technique in molecular biology by which the genomes of living organisms may be modified. It is based on a simplified version of the bacterial CRISPR antiviral defense system. By delivering the Cas9 nuclease complexed with a synthetic guide RNA (gRNA) into a cell, the cell's genome can be cut at a desired location, allowing existing genes to be removed and/or new ones added in vivo.</a:t>
            </a:r>
          </a:p>
        </p:txBody>
      </p:sp>
      <p:sp>
        <p:nvSpPr>
          <p:cNvPr id="7" name="Rectangle 6">
            <a:extLst>
              <a:ext uri="{FF2B5EF4-FFF2-40B4-BE49-F238E27FC236}">
                <a16:creationId xmlns:a16="http://schemas.microsoft.com/office/drawing/2014/main" id="{14513D36-9B65-4745-9003-42247379FD49}"/>
              </a:ext>
            </a:extLst>
          </p:cNvPr>
          <p:cNvSpPr/>
          <p:nvPr/>
        </p:nvSpPr>
        <p:spPr>
          <a:xfrm>
            <a:off x="312216" y="1036105"/>
            <a:ext cx="1635641" cy="307777"/>
          </a:xfrm>
          <a:prstGeom prst="rect">
            <a:avLst/>
          </a:prstGeom>
        </p:spPr>
        <p:txBody>
          <a:bodyPr wrap="none">
            <a:spAutoFit/>
          </a:bodyPr>
          <a:lstStyle/>
          <a:p>
            <a:r>
              <a:rPr lang="en-US" sz="1400" b="1" dirty="0">
                <a:highlight>
                  <a:srgbClr val="FFFF00"/>
                </a:highlight>
                <a:latin typeface="+mj-lt"/>
              </a:rPr>
              <a:t>CRISPR gene editing </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170158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solidFill>
                    <a:srgbClr val="1CD23C"/>
                  </a:solidFill>
                  <a:latin typeface="+mj-lt"/>
                </a:rPr>
                <a:t>02.      </a:t>
              </a:r>
              <a:r>
                <a:rPr lang="en-US" sz="1600" b="1" dirty="0">
                  <a:solidFill>
                    <a:srgbClr val="1CD23C"/>
                  </a:solidFill>
                </a:rPr>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Tree>
    <p:extLst>
      <p:ext uri="{BB962C8B-B14F-4D97-AF65-F5344CB8AC3E}">
        <p14:creationId xmlns:p14="http://schemas.microsoft.com/office/powerpoint/2010/main" val="1916774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2" presetClass="entr" presetSubtype="8"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6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3469989" cy="523220"/>
          </a:xfrm>
          <a:prstGeom prst="rect">
            <a:avLst/>
          </a:prstGeom>
          <a:noFill/>
        </p:spPr>
        <p:txBody>
          <a:bodyPr wrap="none" rtlCol="0">
            <a:spAutoFit/>
          </a:bodyPr>
          <a:lstStyle/>
          <a:p>
            <a:r>
              <a:rPr lang="en-US" sz="2800" b="1" dirty="0"/>
              <a:t>CRISPR APPLICATIONS</a:t>
            </a:r>
          </a:p>
        </p:txBody>
      </p:sp>
      <p:sp>
        <p:nvSpPr>
          <p:cNvPr id="6" name="Rectangle 5">
            <a:extLst>
              <a:ext uri="{FF2B5EF4-FFF2-40B4-BE49-F238E27FC236}">
                <a16:creationId xmlns:a16="http://schemas.microsoft.com/office/drawing/2014/main" id="{11183453-120C-4A74-B844-6F756D65AC02}"/>
              </a:ext>
            </a:extLst>
          </p:cNvPr>
          <p:cNvSpPr/>
          <p:nvPr/>
        </p:nvSpPr>
        <p:spPr>
          <a:xfrm>
            <a:off x="312217" y="1036105"/>
            <a:ext cx="7184078" cy="954107"/>
          </a:xfrm>
          <a:prstGeom prst="rect">
            <a:avLst/>
          </a:prstGeom>
        </p:spPr>
        <p:txBody>
          <a:bodyPr wrap="square">
            <a:spAutoFit/>
          </a:bodyPr>
          <a:lstStyle/>
          <a:p>
            <a:r>
              <a:rPr lang="en-US" sz="1400" dirty="0">
                <a:latin typeface="+mj-lt"/>
              </a:rPr>
              <a:t>CRISPR has already shown promising results for treating several diseases and has also had a huge impact in editing plant genomes, facilitating several beneficial agricultural applications. </a:t>
            </a:r>
            <a:br>
              <a:rPr lang="en-US" sz="1400" dirty="0">
                <a:latin typeface="+mj-lt"/>
              </a:rPr>
            </a:br>
            <a:r>
              <a:rPr lang="en-US" sz="1400" dirty="0">
                <a:latin typeface="+mj-lt"/>
              </a:rPr>
              <a:t>The CRISPR technology has also shown potential in other areas such as developing disease models and biofuels.</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219991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solidFill>
                    <a:srgbClr val="1CD23C"/>
                  </a:solidFill>
                  <a:latin typeface="+mj-lt"/>
                </a:rPr>
                <a:t>03.</a:t>
              </a:r>
              <a:r>
                <a:rPr lang="en-US" sz="1600" dirty="0">
                  <a:latin typeface="+mj-lt"/>
                </a:rPr>
                <a:t>      </a:t>
              </a:r>
              <a:r>
                <a:rPr lang="en-US" sz="1600" b="1" dirty="0">
                  <a:solidFill>
                    <a:srgbClr val="1CD23C"/>
                  </a:solidFill>
                </a:rPr>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
        <p:nvSpPr>
          <p:cNvPr id="15" name="Rectangle 14">
            <a:extLst>
              <a:ext uri="{FF2B5EF4-FFF2-40B4-BE49-F238E27FC236}">
                <a16:creationId xmlns:a16="http://schemas.microsoft.com/office/drawing/2014/main" id="{623C4F08-9C8B-4A39-910E-D9D813FE13FF}"/>
              </a:ext>
            </a:extLst>
          </p:cNvPr>
          <p:cNvSpPr/>
          <p:nvPr/>
        </p:nvSpPr>
        <p:spPr>
          <a:xfrm>
            <a:off x="312215" y="1990212"/>
            <a:ext cx="7184078" cy="3323987"/>
          </a:xfrm>
          <a:prstGeom prst="rect">
            <a:avLst/>
          </a:prstGeom>
        </p:spPr>
        <p:txBody>
          <a:bodyPr wrap="square">
            <a:spAutoFit/>
          </a:bodyPr>
          <a:lstStyle/>
          <a:p>
            <a:r>
              <a:rPr lang="en-US" sz="1400" dirty="0">
                <a:latin typeface="+mj-lt"/>
              </a:rPr>
              <a:t>During the past years, the technology has been used to</a:t>
            </a:r>
            <a:br>
              <a:rPr lang="en-US" sz="1400" dirty="0">
                <a:latin typeface="+mj-lt"/>
              </a:rPr>
            </a:br>
            <a:endParaRPr lang="en-US" sz="1400" dirty="0">
              <a:latin typeface="+mj-lt"/>
            </a:endParaRPr>
          </a:p>
          <a:p>
            <a:pPr marL="285750" indent="-285750">
              <a:buClr>
                <a:schemeClr val="bg1">
                  <a:lumMod val="75000"/>
                </a:schemeClr>
              </a:buClr>
              <a:buFont typeface="Arial" panose="020B0604020202020204" pitchFamily="34" charset="0"/>
              <a:buChar char="•"/>
            </a:pPr>
            <a:r>
              <a:rPr lang="en-US" sz="1400" dirty="0">
                <a:latin typeface="+mj-lt"/>
              </a:rPr>
              <a:t>Functionally inactivate genes in human cell lines and cells</a:t>
            </a:r>
          </a:p>
          <a:p>
            <a:pPr marL="285750" indent="-285750">
              <a:buClr>
                <a:schemeClr val="bg1">
                  <a:lumMod val="75000"/>
                </a:schemeClr>
              </a:buClr>
              <a:buFont typeface="Arial" panose="020B0604020202020204" pitchFamily="34" charset="0"/>
              <a:buChar char="•"/>
            </a:pPr>
            <a:r>
              <a:rPr lang="en-US" sz="1400" dirty="0">
                <a:latin typeface="+mj-lt"/>
              </a:rPr>
              <a:t>Study Candida albicans</a:t>
            </a:r>
          </a:p>
          <a:p>
            <a:pPr marL="285750" indent="-285750">
              <a:buClr>
                <a:schemeClr val="bg1">
                  <a:lumMod val="75000"/>
                </a:schemeClr>
              </a:buClr>
              <a:buFont typeface="Arial" panose="020B0604020202020204" pitchFamily="34" charset="0"/>
              <a:buChar char="•"/>
            </a:pPr>
            <a:r>
              <a:rPr lang="en-US" sz="1400" dirty="0">
                <a:latin typeface="+mj-lt"/>
              </a:rPr>
              <a:t>Modify yeasts used to make biofuels</a:t>
            </a:r>
          </a:p>
          <a:p>
            <a:pPr marL="285750" indent="-285750">
              <a:buClr>
                <a:schemeClr val="bg1">
                  <a:lumMod val="75000"/>
                </a:schemeClr>
              </a:buClr>
              <a:buFont typeface="Arial" panose="020B0604020202020204" pitchFamily="34" charset="0"/>
              <a:buChar char="•"/>
            </a:pPr>
            <a:r>
              <a:rPr lang="en-US" sz="1400" dirty="0">
                <a:latin typeface="+mj-lt"/>
              </a:rPr>
              <a:t>Genetically modify crop strains. </a:t>
            </a:r>
          </a:p>
          <a:p>
            <a:pPr marL="285750" indent="-285750">
              <a:buClr>
                <a:schemeClr val="bg1">
                  <a:lumMod val="75000"/>
                </a:schemeClr>
              </a:buClr>
              <a:buFont typeface="Arial" panose="020B0604020202020204" pitchFamily="34" charset="0"/>
              <a:buChar char="•"/>
            </a:pPr>
            <a:r>
              <a:rPr lang="en-US" sz="1400" dirty="0">
                <a:latin typeface="+mj-lt"/>
              </a:rPr>
              <a:t>Studies on changing mosquitos so they cannot transmit diseases such as malaria.</a:t>
            </a:r>
          </a:p>
          <a:p>
            <a:pPr marL="285750" indent="-285750">
              <a:buClr>
                <a:schemeClr val="bg1">
                  <a:lumMod val="75000"/>
                </a:schemeClr>
              </a:buClr>
              <a:buFont typeface="Arial" panose="020B0604020202020204" pitchFamily="34" charset="0"/>
              <a:buChar char="•"/>
            </a:pPr>
            <a:r>
              <a:rPr lang="en-US" sz="1400" dirty="0">
                <a:latin typeface="+mj-lt"/>
              </a:rPr>
              <a:t>CRISPR based approaches utilizing Cas12a have recently been utilized in the successful modification of a broad number of plant species.</a:t>
            </a:r>
            <a:br>
              <a:rPr lang="en-US" sz="1400" dirty="0">
                <a:latin typeface="+mj-lt"/>
              </a:rPr>
            </a:br>
            <a:endParaRPr lang="en-US" sz="1400" dirty="0">
              <a:latin typeface="+mj-lt"/>
            </a:endParaRPr>
          </a:p>
          <a:p>
            <a:r>
              <a:rPr lang="en-US" sz="1400" dirty="0">
                <a:latin typeface="+mj-lt"/>
              </a:rPr>
              <a:t>In July 2019, doctors in Tennessee, United States, used CRISPR to experimentally treat a patient with a genetic disorder. The patient was a 34-year-old woman with sickle cell disease</a:t>
            </a:r>
          </a:p>
          <a:p>
            <a:endParaRPr lang="en-US" sz="1400" dirty="0">
              <a:latin typeface="+mj-lt"/>
            </a:endParaRPr>
          </a:p>
          <a:p>
            <a:r>
              <a:rPr lang="en-US" sz="1400" dirty="0">
                <a:latin typeface="+mj-lt"/>
              </a:rPr>
              <a:t>In the future, CRISPR gene editing could be used to create new species or revive extinct species from closely related ones.</a:t>
            </a:r>
          </a:p>
        </p:txBody>
      </p:sp>
      <p:sp>
        <p:nvSpPr>
          <p:cNvPr id="3" name="Rectangle 2">
            <a:extLst>
              <a:ext uri="{FF2B5EF4-FFF2-40B4-BE49-F238E27FC236}">
                <a16:creationId xmlns:a16="http://schemas.microsoft.com/office/drawing/2014/main" id="{EE2C9284-1E51-4D91-AD77-A3830C230638}"/>
              </a:ext>
            </a:extLst>
          </p:cNvPr>
          <p:cNvSpPr/>
          <p:nvPr/>
        </p:nvSpPr>
        <p:spPr>
          <a:xfrm>
            <a:off x="416379" y="2237015"/>
            <a:ext cx="3933371" cy="55394"/>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94CF4C-1826-4ECF-82D3-D96F4A6CA03E}"/>
              </a:ext>
            </a:extLst>
          </p:cNvPr>
          <p:cNvSpPr/>
          <p:nvPr/>
        </p:nvSpPr>
        <p:spPr>
          <a:xfrm>
            <a:off x="416379" y="2139949"/>
            <a:ext cx="3933371" cy="119925"/>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69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5">
                                            <p:txEl>
                                              <p:pRg st="1" end="1"/>
                                            </p:txEl>
                                          </p:spTgt>
                                        </p:tgtEl>
                                        <p:attrNameLst>
                                          <p:attrName>style.visibility</p:attrName>
                                        </p:attrNameLst>
                                      </p:cBhvr>
                                      <p:to>
                                        <p:strVal val="visible"/>
                                      </p:to>
                                    </p:set>
                                    <p:animEffect transition="in" filter="fade">
                                      <p:cBhvr>
                                        <p:cTn id="30" dur="500"/>
                                        <p:tgtEl>
                                          <p:spTgt spid="15">
                                            <p:txEl>
                                              <p:pRg st="1" end="1"/>
                                            </p:txEl>
                                          </p:spTgt>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Effect transition="in" filter="fade">
                                      <p:cBhvr>
                                        <p:cTn id="34" dur="500"/>
                                        <p:tgtEl>
                                          <p:spTgt spid="15">
                                            <p:txEl>
                                              <p:pRg st="2" end="2"/>
                                            </p:txEl>
                                          </p:spTgt>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5">
                                            <p:txEl>
                                              <p:pRg st="3" end="3"/>
                                            </p:txEl>
                                          </p:spTgt>
                                        </p:tgtEl>
                                        <p:attrNameLst>
                                          <p:attrName>style.visibility</p:attrName>
                                        </p:attrNameLst>
                                      </p:cBhvr>
                                      <p:to>
                                        <p:strVal val="visible"/>
                                      </p:to>
                                    </p:set>
                                    <p:animEffect transition="in" filter="fade">
                                      <p:cBhvr>
                                        <p:cTn id="38" dur="500"/>
                                        <p:tgtEl>
                                          <p:spTgt spid="15">
                                            <p:txEl>
                                              <p:pRg st="3" end="3"/>
                                            </p:txEl>
                                          </p:spTgt>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15">
                                            <p:txEl>
                                              <p:pRg st="4" end="4"/>
                                            </p:txEl>
                                          </p:spTgt>
                                        </p:tgtEl>
                                        <p:attrNameLst>
                                          <p:attrName>style.visibility</p:attrName>
                                        </p:attrNameLst>
                                      </p:cBhvr>
                                      <p:to>
                                        <p:strVal val="visible"/>
                                      </p:to>
                                    </p:set>
                                    <p:animEffect transition="in" filter="fade">
                                      <p:cBhvr>
                                        <p:cTn id="42" dur="500"/>
                                        <p:tgtEl>
                                          <p:spTgt spid="15">
                                            <p:txEl>
                                              <p:pRg st="4" end="4"/>
                                            </p:txEl>
                                          </p:spTgt>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15">
                                            <p:txEl>
                                              <p:pRg st="5" end="5"/>
                                            </p:txEl>
                                          </p:spTgt>
                                        </p:tgtEl>
                                        <p:attrNameLst>
                                          <p:attrName>style.visibility</p:attrName>
                                        </p:attrNameLst>
                                      </p:cBhvr>
                                      <p:to>
                                        <p:strVal val="visible"/>
                                      </p:to>
                                    </p:set>
                                    <p:animEffect transition="in" filter="fade">
                                      <p:cBhvr>
                                        <p:cTn id="46" dur="500"/>
                                        <p:tgtEl>
                                          <p:spTgt spid="15">
                                            <p:txEl>
                                              <p:pRg st="5" end="5"/>
                                            </p:txEl>
                                          </p:spTgt>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15">
                                            <p:txEl>
                                              <p:pRg st="6" end="6"/>
                                            </p:txEl>
                                          </p:spTgt>
                                        </p:tgtEl>
                                        <p:attrNameLst>
                                          <p:attrName>style.visibility</p:attrName>
                                        </p:attrNameLst>
                                      </p:cBhvr>
                                      <p:to>
                                        <p:strVal val="visible"/>
                                      </p:to>
                                    </p:set>
                                    <p:animEffect transition="in" filter="fade">
                                      <p:cBhvr>
                                        <p:cTn id="50" dur="500"/>
                                        <p:tgtEl>
                                          <p:spTgt spid="15">
                                            <p:txEl>
                                              <p:pRg st="6" end="6"/>
                                            </p:txEl>
                                          </p:spTgt>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15">
                                            <p:txEl>
                                              <p:pRg st="7" end="7"/>
                                            </p:txEl>
                                          </p:spTgt>
                                        </p:tgtEl>
                                        <p:attrNameLst>
                                          <p:attrName>style.visibility</p:attrName>
                                        </p:attrNameLst>
                                      </p:cBhvr>
                                      <p:to>
                                        <p:strVal val="visible"/>
                                      </p:to>
                                    </p:set>
                                    <p:animEffect transition="in" filter="fade">
                                      <p:cBhvr>
                                        <p:cTn id="54" dur="500"/>
                                        <p:tgtEl>
                                          <p:spTgt spid="15">
                                            <p:txEl>
                                              <p:pRg st="7" end="7"/>
                                            </p:txEl>
                                          </p:spTgt>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15">
                                            <p:txEl>
                                              <p:pRg st="9" end="9"/>
                                            </p:txEl>
                                          </p:spTgt>
                                        </p:tgtEl>
                                        <p:attrNameLst>
                                          <p:attrName>style.visibility</p:attrName>
                                        </p:attrNameLst>
                                      </p:cBhvr>
                                      <p:to>
                                        <p:strVal val="visible"/>
                                      </p:to>
                                    </p:set>
                                    <p:animEffect transition="in" filter="fade">
                                      <p:cBhvr>
                                        <p:cTn id="58" dur="5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3"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3253968" cy="523220"/>
          </a:xfrm>
          <a:prstGeom prst="rect">
            <a:avLst/>
          </a:prstGeom>
          <a:noFill/>
        </p:spPr>
        <p:txBody>
          <a:bodyPr wrap="none" rtlCol="0">
            <a:spAutoFit/>
          </a:bodyPr>
          <a:lstStyle/>
          <a:p>
            <a:r>
              <a:rPr lang="en-US" sz="2800" b="1" dirty="0"/>
              <a:t>CRISPR MECHANISM</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4401205"/>
          </a:xfrm>
          <a:prstGeom prst="rect">
            <a:avLst/>
          </a:prstGeom>
        </p:spPr>
        <p:txBody>
          <a:bodyPr wrap="square">
            <a:spAutoFit/>
          </a:bodyPr>
          <a:lstStyle/>
          <a:p>
            <a:r>
              <a:rPr lang="en-US" sz="1400" dirty="0">
                <a:latin typeface="+mj-lt"/>
              </a:rPr>
              <a:t>The beauty of CRISPR lies in its simplicity. CRISPR relies on just </a:t>
            </a:r>
            <a:r>
              <a:rPr lang="en-US" sz="1400" u="sng" dirty="0">
                <a:latin typeface="+mj-lt"/>
              </a:rPr>
              <a:t>two components</a:t>
            </a:r>
            <a:r>
              <a:rPr lang="en-US" sz="1400" dirty="0">
                <a:latin typeface="+mj-lt"/>
              </a:rPr>
              <a:t>: </a:t>
            </a:r>
          </a:p>
          <a:p>
            <a:pPr marL="342900" indent="-342900">
              <a:buAutoNum type="arabicParenR"/>
            </a:pPr>
            <a:r>
              <a:rPr lang="en-US" sz="1400" b="1" dirty="0">
                <a:latin typeface="+mj-lt"/>
              </a:rPr>
              <a:t>Molecular Scissors</a:t>
            </a:r>
            <a:r>
              <a:rPr lang="en-US" sz="1400" dirty="0">
                <a:latin typeface="+mj-lt"/>
              </a:rPr>
              <a:t>, a CRISPR-associated (Cas) nuclease.</a:t>
            </a:r>
          </a:p>
          <a:p>
            <a:pPr marL="342900" indent="-342900">
              <a:buAutoNum type="arabicParenR"/>
            </a:pPr>
            <a:r>
              <a:rPr lang="en-US" sz="1400" b="1" dirty="0">
                <a:latin typeface="+mj-lt"/>
              </a:rPr>
              <a:t>The GPS </a:t>
            </a:r>
            <a:r>
              <a:rPr lang="en-US" sz="1400" dirty="0">
                <a:latin typeface="+mj-lt"/>
              </a:rPr>
              <a:t>guiding it to the appropriate site, the guide RNA (gRNA). </a:t>
            </a:r>
            <a:br>
              <a:rPr lang="en-US" sz="1400" dirty="0">
                <a:latin typeface="+mj-lt"/>
              </a:rPr>
            </a:br>
            <a:endParaRPr lang="en-US" sz="1400" dirty="0">
              <a:latin typeface="+mj-lt"/>
            </a:endParaRPr>
          </a:p>
          <a:p>
            <a:r>
              <a:rPr lang="en-US" sz="1400" dirty="0">
                <a:latin typeface="+mj-lt"/>
              </a:rPr>
              <a:t>In natural, the gRNA consists of two distinct segments of RNA: CRISPR RNA (crRNA) and transactivating CRISPR RNA (</a:t>
            </a:r>
            <a:r>
              <a:rPr lang="en-US" sz="1400" dirty="0" err="1">
                <a:latin typeface="+mj-lt"/>
              </a:rPr>
              <a:t>tracrRNA</a:t>
            </a:r>
            <a:r>
              <a:rPr lang="en-US" sz="1400" dirty="0">
                <a:latin typeface="+mj-lt"/>
              </a:rPr>
              <a:t>). Synthetically, they can be engineered as one seamless fusion sequence known as single guide RNA (sgRNA).  Why do we want it?</a:t>
            </a:r>
          </a:p>
          <a:p>
            <a:endParaRPr lang="en-US" sz="1400" dirty="0">
              <a:latin typeface="+mj-lt"/>
            </a:endParaRPr>
          </a:p>
          <a:p>
            <a:pPr marL="285750" indent="-285750">
              <a:buClr>
                <a:schemeClr val="bg1">
                  <a:lumMod val="75000"/>
                </a:schemeClr>
              </a:buClr>
              <a:buFont typeface="Arial" panose="020B0604020202020204" pitchFamily="34" charset="0"/>
              <a:buChar char="•"/>
            </a:pPr>
            <a:r>
              <a:rPr lang="en-US" sz="1400" b="1" dirty="0">
                <a:latin typeface="+mj-lt"/>
              </a:rPr>
              <a:t>Improved Editing Efficiency: </a:t>
            </a:r>
            <a:r>
              <a:rPr lang="en-US" sz="1400" dirty="0">
                <a:latin typeface="+mj-lt"/>
              </a:rPr>
              <a:t>The editing efficiency in cells transfected with synthetic sgRNA has been experimentally confirmed to be higher than that of non-synthetically derived sgRNA.</a:t>
            </a:r>
            <a:br>
              <a:rPr lang="en-US" sz="1400" dirty="0">
                <a:latin typeface="+mj-lt"/>
              </a:rPr>
            </a:br>
            <a:endParaRPr lang="en-US" sz="1400" dirty="0">
              <a:latin typeface="+mj-lt"/>
            </a:endParaRPr>
          </a:p>
          <a:p>
            <a:pPr marL="285750" indent="-285750">
              <a:buClr>
                <a:schemeClr val="bg1">
                  <a:lumMod val="75000"/>
                </a:schemeClr>
              </a:buClr>
              <a:buFont typeface="Arial" panose="020B0604020202020204" pitchFamily="34" charset="0"/>
              <a:buChar char="•"/>
            </a:pPr>
            <a:r>
              <a:rPr lang="en-US" sz="1400" b="1" dirty="0">
                <a:latin typeface="+mj-lt"/>
              </a:rPr>
              <a:t>Minimum Risk Delivery System: </a:t>
            </a:r>
            <a:r>
              <a:rPr lang="en-US" sz="1400" dirty="0">
                <a:latin typeface="+mj-lt"/>
              </a:rPr>
              <a:t>The continual expression of guide RNAs inside the cell could result in unwanted effects in random or unexpected places in the genome. Introducing the CRISPR machinery in the ribonucleoprotein format into cells alleviates these concerns as the RNP exists transiently inside the cell and shows reduced toxicity and off-target effects.</a:t>
            </a:r>
            <a:br>
              <a:rPr lang="en-US" sz="1400" dirty="0">
                <a:latin typeface="+mj-lt"/>
              </a:rPr>
            </a:br>
            <a:endParaRPr lang="en-US" sz="1400" dirty="0">
              <a:latin typeface="+mj-lt"/>
            </a:endParaRPr>
          </a:p>
          <a:p>
            <a:pPr marL="285750" indent="-285750">
              <a:buClr>
                <a:schemeClr val="bg1">
                  <a:lumMod val="75000"/>
                </a:schemeClr>
              </a:buClr>
              <a:buFont typeface="Arial" panose="020B0604020202020204" pitchFamily="34" charset="0"/>
              <a:buChar char="•"/>
            </a:pPr>
            <a:r>
              <a:rPr lang="en-US" sz="1400" b="1" dirty="0">
                <a:latin typeface="+mj-lt"/>
              </a:rPr>
              <a:t>Increased Experimental Convenience: </a:t>
            </a:r>
            <a:r>
              <a:rPr lang="en-US" sz="1400" dirty="0">
                <a:latin typeface="+mj-lt"/>
              </a:rPr>
              <a:t>Even if an experiment is complicated, its preparation does not need to be.</a:t>
            </a:r>
            <a:br>
              <a:rPr lang="en-US" sz="1400" dirty="0">
                <a:latin typeface="+mj-lt"/>
              </a:rPr>
            </a:br>
            <a:endParaRPr lang="en-US" sz="1400" dirty="0">
              <a:latin typeface="+mj-lt"/>
            </a:endParaRPr>
          </a:p>
          <a:p>
            <a:pPr marL="285750" indent="-285750">
              <a:buClr>
                <a:schemeClr val="bg1">
                  <a:lumMod val="75000"/>
                </a:schemeClr>
              </a:buClr>
              <a:buFont typeface="Arial" panose="020B0604020202020204" pitchFamily="34" charset="0"/>
              <a:buChar char="•"/>
            </a:pPr>
            <a:r>
              <a:rPr lang="en-US" sz="1400" b="1" dirty="0">
                <a:latin typeface="+mj-lt"/>
              </a:rPr>
              <a:t>Compatibility With Chemically Modified Guides</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2676941"/>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solidFill>
                    <a:srgbClr val="1CD23C"/>
                  </a:solidFill>
                  <a:latin typeface="+mj-lt"/>
                </a:rPr>
                <a:t>04.</a:t>
              </a:r>
              <a:r>
                <a:rPr lang="en-US" sz="1600" dirty="0">
                  <a:latin typeface="+mj-lt"/>
                </a:rPr>
                <a:t>      </a:t>
              </a:r>
              <a:r>
                <a:rPr lang="en-US" sz="1600" b="1" dirty="0">
                  <a:solidFill>
                    <a:srgbClr val="1CD23C"/>
                  </a:solidFill>
                </a:rPr>
                <a:t>CRISPR MECHANISM</a:t>
              </a:r>
            </a:p>
            <a:p>
              <a:br>
                <a:rPr lang="en-US" sz="1600" b="1" dirty="0"/>
              </a:br>
              <a:r>
                <a:rPr lang="en-US" sz="1600" dirty="0">
                  <a:latin typeface="+mj-lt"/>
                </a:rPr>
                <a:t>05.      </a:t>
              </a:r>
              <a:r>
                <a:rPr lang="en-US" sz="1600" b="1" dirty="0"/>
                <a:t>DESIGNING gRNAs</a:t>
              </a:r>
              <a:br>
                <a:rPr lang="en-US" sz="1600" dirty="0">
                  <a:latin typeface="+mj-lt"/>
                </a:rPr>
              </a:br>
              <a:br>
                <a:rPr lang="en-US" sz="1600" dirty="0">
                  <a:latin typeface="+mj-lt"/>
                </a:rPr>
              </a:br>
              <a:r>
                <a:rPr lang="en-US" sz="1600" dirty="0">
                  <a:latin typeface="+mj-lt"/>
                </a:rPr>
                <a:t>06.      </a:t>
              </a:r>
              <a:r>
                <a:rPr lang="en-US" sz="1600" b="1" dirty="0"/>
                <a:t>GENE 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
        <p:nvSpPr>
          <p:cNvPr id="14" name="Rectangle 13">
            <a:extLst>
              <a:ext uri="{FF2B5EF4-FFF2-40B4-BE49-F238E27FC236}">
                <a16:creationId xmlns:a16="http://schemas.microsoft.com/office/drawing/2014/main" id="{422DD0C7-BE3D-493B-B8D0-20FC4F873671}"/>
              </a:ext>
            </a:extLst>
          </p:cNvPr>
          <p:cNvSpPr/>
          <p:nvPr/>
        </p:nvSpPr>
        <p:spPr>
          <a:xfrm>
            <a:off x="4163788" y="2533949"/>
            <a:ext cx="1401536" cy="63538"/>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4A5319F-E7D6-4A08-AFAD-621417900AB0}"/>
              </a:ext>
            </a:extLst>
          </p:cNvPr>
          <p:cNvSpPr/>
          <p:nvPr/>
        </p:nvSpPr>
        <p:spPr>
          <a:xfrm>
            <a:off x="4163788" y="2429919"/>
            <a:ext cx="1401536" cy="135799"/>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60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500"/>
                                        <p:tgtEl>
                                          <p:spTgt spid="6">
                                            <p:txEl>
                                              <p:pRg st="5" end="5"/>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500"/>
                                        <p:tgtEl>
                                          <p:spTgt spid="6">
                                            <p:txEl>
                                              <p:pRg st="6" end="6"/>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500"/>
                                        <p:tgtEl>
                                          <p:spTgt spid="6">
                                            <p:txEl>
                                              <p:pRg st="7" end="7"/>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fade">
                                      <p:cBhvr>
                                        <p:cTn id="5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3341428" cy="523220"/>
          </a:xfrm>
          <a:prstGeom prst="rect">
            <a:avLst/>
          </a:prstGeom>
          <a:noFill/>
        </p:spPr>
        <p:txBody>
          <a:bodyPr wrap="none" rtlCol="0">
            <a:spAutoFit/>
          </a:bodyPr>
          <a:lstStyle/>
          <a:p>
            <a:r>
              <a:rPr lang="en-US" sz="2800" b="1" dirty="0"/>
              <a:t>HOW TO USE </a:t>
            </a:r>
            <a:r>
              <a:rPr lang="en-US" sz="2800" b="1" dirty="0">
                <a:blipFill dpi="0" rotWithShape="1">
                  <a:blip r:embed="rId3">
                    <a:extLst>
                      <a:ext uri="{28A0092B-C50C-407E-A947-70E740481C1C}">
                        <a14:useLocalDpi xmlns:a14="http://schemas.microsoft.com/office/drawing/2010/main" val="0"/>
                      </a:ext>
                    </a:extLst>
                  </a:blip>
                  <a:srcRect/>
                  <a:stretch>
                    <a:fillRect/>
                  </a:stretch>
                </a:blipFill>
                <a:effectLst>
                  <a:outerShdw blurRad="50800" dist="38100" dir="2700000" algn="tl" rotWithShape="0">
                    <a:prstClr val="black">
                      <a:alpha val="40000"/>
                    </a:prstClr>
                  </a:outerShdw>
                </a:effectLst>
              </a:rPr>
              <a:t>CRISPR</a:t>
            </a:r>
          </a:p>
        </p:txBody>
      </p:sp>
      <p:pic>
        <p:nvPicPr>
          <p:cNvPr id="4" name="Picture 3" descr="A close up of a logo&#10;&#10;Description automatically generated">
            <a:extLst>
              <a:ext uri="{FF2B5EF4-FFF2-40B4-BE49-F238E27FC236}">
                <a16:creationId xmlns:a16="http://schemas.microsoft.com/office/drawing/2014/main" id="{FD2581C0-E66F-4E41-ACA1-B6A148042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94" y="1780536"/>
            <a:ext cx="3657600" cy="3657600"/>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D5424E28-9D76-4B6D-9879-C6DCC893E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6296" y="1780536"/>
            <a:ext cx="3657600" cy="3657600"/>
          </a:xfrm>
          <a:prstGeom prst="rect">
            <a:avLst/>
          </a:prstGeom>
        </p:spPr>
      </p:pic>
      <p:pic>
        <p:nvPicPr>
          <p:cNvPr id="10" name="Graphic 9">
            <a:extLst>
              <a:ext uri="{FF2B5EF4-FFF2-40B4-BE49-F238E27FC236}">
                <a16:creationId xmlns:a16="http://schemas.microsoft.com/office/drawing/2014/main" id="{F751BE16-F48B-4273-B900-3E00748E0C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6702" y="1780536"/>
            <a:ext cx="3657600" cy="3657600"/>
          </a:xfrm>
          <a:prstGeom prst="rect">
            <a:avLst/>
          </a:prstGeom>
        </p:spPr>
      </p:pic>
      <p:sp>
        <p:nvSpPr>
          <p:cNvPr id="13" name="Rectangle 12">
            <a:extLst>
              <a:ext uri="{FF2B5EF4-FFF2-40B4-BE49-F238E27FC236}">
                <a16:creationId xmlns:a16="http://schemas.microsoft.com/office/drawing/2014/main" id="{784CDF86-D61E-4BE0-8173-6DE9AE3ADE19}"/>
              </a:ext>
            </a:extLst>
          </p:cNvPr>
          <p:cNvSpPr/>
          <p:nvPr/>
        </p:nvSpPr>
        <p:spPr>
          <a:xfrm>
            <a:off x="1719112" y="4594528"/>
            <a:ext cx="1297919" cy="584775"/>
          </a:xfrm>
          <a:prstGeom prst="rect">
            <a:avLst/>
          </a:prstGeom>
          <a:effectLst/>
        </p:spPr>
        <p:txBody>
          <a:bodyPr wrap="none">
            <a:spAutoFit/>
          </a:bodyPr>
          <a:lstStyle/>
          <a:p>
            <a:r>
              <a:rPr lang="en-US" sz="3200" b="1" dirty="0">
                <a:ln>
                  <a:solidFill>
                    <a:srgbClr val="56DFDE"/>
                  </a:solidFill>
                </a:ln>
                <a:noFill/>
                <a:effectLst>
                  <a:outerShdw blurRad="50800" dist="38100" dir="2700000" algn="tl" rotWithShape="0">
                    <a:prstClr val="black">
                      <a:alpha val="40000"/>
                    </a:prstClr>
                  </a:outerShdw>
                </a:effectLst>
              </a:rPr>
              <a:t>STEP 1</a:t>
            </a:r>
            <a:endParaRPr lang="en-US" sz="3200" dirty="0">
              <a:ln>
                <a:solidFill>
                  <a:srgbClr val="56DFDE"/>
                </a:solidFill>
              </a:ln>
              <a:noFill/>
              <a:effectLst>
                <a:outerShdw blurRad="50800" dist="38100" dir="2700000" algn="tl" rotWithShape="0">
                  <a:prstClr val="black">
                    <a:alpha val="40000"/>
                  </a:prstClr>
                </a:outerShdw>
              </a:effectLst>
            </a:endParaRPr>
          </a:p>
        </p:txBody>
      </p:sp>
      <p:sp>
        <p:nvSpPr>
          <p:cNvPr id="14" name="Rectangle 13">
            <a:extLst>
              <a:ext uri="{FF2B5EF4-FFF2-40B4-BE49-F238E27FC236}">
                <a16:creationId xmlns:a16="http://schemas.microsoft.com/office/drawing/2014/main" id="{271A90F4-091D-47AE-9B34-6752A6C5ABC1}"/>
              </a:ext>
            </a:extLst>
          </p:cNvPr>
          <p:cNvSpPr/>
          <p:nvPr/>
        </p:nvSpPr>
        <p:spPr>
          <a:xfrm>
            <a:off x="1184958" y="5068804"/>
            <a:ext cx="2366225" cy="369332"/>
          </a:xfrm>
          <a:prstGeom prst="rect">
            <a:avLst/>
          </a:prstGeom>
        </p:spPr>
        <p:txBody>
          <a:bodyPr wrap="none">
            <a:spAutoFit/>
          </a:bodyPr>
          <a:lstStyle/>
          <a:p>
            <a:r>
              <a:rPr lang="en-US" b="1" dirty="0"/>
              <a:t>Design CRISPR’s sgRNA</a:t>
            </a:r>
            <a:endParaRPr lang="en-US" dirty="0"/>
          </a:p>
        </p:txBody>
      </p:sp>
      <p:sp>
        <p:nvSpPr>
          <p:cNvPr id="19" name="Rectangle 18">
            <a:extLst>
              <a:ext uri="{FF2B5EF4-FFF2-40B4-BE49-F238E27FC236}">
                <a16:creationId xmlns:a16="http://schemas.microsoft.com/office/drawing/2014/main" id="{4ABFA2AE-A2F0-4987-9F71-11EA5CC6B1E8}"/>
              </a:ext>
            </a:extLst>
          </p:cNvPr>
          <p:cNvSpPr/>
          <p:nvPr/>
        </p:nvSpPr>
        <p:spPr>
          <a:xfrm>
            <a:off x="5329716" y="4594528"/>
            <a:ext cx="1297919" cy="584775"/>
          </a:xfrm>
          <a:prstGeom prst="rect">
            <a:avLst/>
          </a:prstGeom>
        </p:spPr>
        <p:txBody>
          <a:bodyPr wrap="none">
            <a:spAutoFit/>
          </a:bodyPr>
          <a:lstStyle/>
          <a:p>
            <a:r>
              <a:rPr lang="en-US" sz="3200" b="1" dirty="0">
                <a:ln>
                  <a:solidFill>
                    <a:srgbClr val="84E798"/>
                  </a:solidFill>
                </a:ln>
                <a:noFill/>
                <a:effectLst>
                  <a:outerShdw blurRad="50800" dist="38100" dir="2700000" algn="tl" rotWithShape="0">
                    <a:prstClr val="black">
                      <a:alpha val="40000"/>
                    </a:prstClr>
                  </a:outerShdw>
                </a:effectLst>
              </a:rPr>
              <a:t>STEP 2</a:t>
            </a:r>
          </a:p>
        </p:txBody>
      </p:sp>
      <p:sp>
        <p:nvSpPr>
          <p:cNvPr id="20" name="Rectangle 19">
            <a:extLst>
              <a:ext uri="{FF2B5EF4-FFF2-40B4-BE49-F238E27FC236}">
                <a16:creationId xmlns:a16="http://schemas.microsoft.com/office/drawing/2014/main" id="{B4FD57DA-CB36-4C87-9961-7A2DD3ADEF29}"/>
              </a:ext>
            </a:extLst>
          </p:cNvPr>
          <p:cNvSpPr/>
          <p:nvPr/>
        </p:nvSpPr>
        <p:spPr>
          <a:xfrm>
            <a:off x="4403339" y="5068804"/>
            <a:ext cx="3150671" cy="369332"/>
          </a:xfrm>
          <a:prstGeom prst="rect">
            <a:avLst/>
          </a:prstGeom>
        </p:spPr>
        <p:txBody>
          <a:bodyPr wrap="none">
            <a:spAutoFit/>
          </a:bodyPr>
          <a:lstStyle/>
          <a:p>
            <a:r>
              <a:rPr lang="en-US" b="1" dirty="0">
                <a:solidFill>
                  <a:srgbClr val="262626"/>
                </a:solidFill>
                <a:latin typeface="runda"/>
              </a:rPr>
              <a:t>Edit DNA Precisely with CRISPR</a:t>
            </a:r>
            <a:endParaRPr lang="en-US" b="1" i="0" dirty="0">
              <a:solidFill>
                <a:srgbClr val="262626"/>
              </a:solidFill>
              <a:effectLst/>
              <a:latin typeface="runda"/>
            </a:endParaRPr>
          </a:p>
        </p:txBody>
      </p:sp>
      <p:sp>
        <p:nvSpPr>
          <p:cNvPr id="21" name="Rectangle 20">
            <a:extLst>
              <a:ext uri="{FF2B5EF4-FFF2-40B4-BE49-F238E27FC236}">
                <a16:creationId xmlns:a16="http://schemas.microsoft.com/office/drawing/2014/main" id="{9C3B3175-30B6-4101-933E-3992081BC9AA}"/>
              </a:ext>
            </a:extLst>
          </p:cNvPr>
          <p:cNvSpPr/>
          <p:nvPr/>
        </p:nvSpPr>
        <p:spPr>
          <a:xfrm>
            <a:off x="8938751" y="4594528"/>
            <a:ext cx="1297919" cy="584775"/>
          </a:xfrm>
          <a:prstGeom prst="rect">
            <a:avLst/>
          </a:prstGeom>
        </p:spPr>
        <p:txBody>
          <a:bodyPr wrap="none">
            <a:spAutoFit/>
          </a:bodyPr>
          <a:lstStyle/>
          <a:p>
            <a:r>
              <a:rPr lang="en-US" sz="3200" b="1" dirty="0">
                <a:ln>
                  <a:solidFill>
                    <a:srgbClr val="08D2C1"/>
                  </a:solidFill>
                </a:ln>
                <a:noFill/>
                <a:effectLst>
                  <a:outerShdw blurRad="50800" dist="38100" dir="2700000" algn="tl" rotWithShape="0">
                    <a:prstClr val="black">
                      <a:alpha val="40000"/>
                    </a:prstClr>
                  </a:outerShdw>
                </a:effectLst>
              </a:rPr>
              <a:t>STEP 3</a:t>
            </a:r>
          </a:p>
        </p:txBody>
      </p:sp>
      <p:sp>
        <p:nvSpPr>
          <p:cNvPr id="22" name="Rectangle 21">
            <a:extLst>
              <a:ext uri="{FF2B5EF4-FFF2-40B4-BE49-F238E27FC236}">
                <a16:creationId xmlns:a16="http://schemas.microsoft.com/office/drawing/2014/main" id="{6F7288D4-7CB6-4588-929E-F3679DCD1000}"/>
              </a:ext>
            </a:extLst>
          </p:cNvPr>
          <p:cNvSpPr/>
          <p:nvPr/>
        </p:nvSpPr>
        <p:spPr>
          <a:xfrm>
            <a:off x="8012374" y="5068804"/>
            <a:ext cx="3098412" cy="369332"/>
          </a:xfrm>
          <a:prstGeom prst="rect">
            <a:avLst/>
          </a:prstGeom>
        </p:spPr>
        <p:txBody>
          <a:bodyPr wrap="none">
            <a:spAutoFit/>
          </a:bodyPr>
          <a:lstStyle/>
          <a:p>
            <a:r>
              <a:rPr lang="en-US" b="1" dirty="0">
                <a:solidFill>
                  <a:srgbClr val="262626"/>
                </a:solidFill>
                <a:latin typeface="runda"/>
              </a:rPr>
              <a:t>Analyze Data from Experiment</a:t>
            </a:r>
            <a:endParaRPr lang="en-US" b="1" i="0" dirty="0">
              <a:solidFill>
                <a:srgbClr val="262626"/>
              </a:solidFill>
              <a:effectLst/>
              <a:latin typeface="runda"/>
            </a:endParaRPr>
          </a:p>
        </p:txBody>
      </p:sp>
    </p:spTree>
    <p:extLst>
      <p:ext uri="{BB962C8B-B14F-4D97-AF65-F5344CB8AC3E}">
        <p14:creationId xmlns:p14="http://schemas.microsoft.com/office/powerpoint/2010/main" val="525065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500"/>
                                        <p:tgtEl>
                                          <p:spTgt spid="14">
                                            <p:txEl>
                                              <p:pRg st="0" end="0"/>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10"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9"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DD630-B864-4D94-912C-0DB5A109498C}"/>
              </a:ext>
            </a:extLst>
          </p:cNvPr>
          <p:cNvSpPr txBox="1"/>
          <p:nvPr/>
        </p:nvSpPr>
        <p:spPr>
          <a:xfrm>
            <a:off x="312216" y="512885"/>
            <a:ext cx="4037644" cy="523220"/>
          </a:xfrm>
          <a:prstGeom prst="rect">
            <a:avLst/>
          </a:prstGeom>
          <a:noFill/>
        </p:spPr>
        <p:txBody>
          <a:bodyPr wrap="none" rtlCol="0">
            <a:spAutoFit/>
          </a:bodyPr>
          <a:lstStyle/>
          <a:p>
            <a:r>
              <a:rPr lang="en-US" sz="2800" b="1" dirty="0"/>
              <a:t>STEP 1: DESIGNING gRNA</a:t>
            </a:r>
          </a:p>
        </p:txBody>
      </p:sp>
      <p:sp>
        <p:nvSpPr>
          <p:cNvPr id="6" name="Rectangle 5">
            <a:extLst>
              <a:ext uri="{FF2B5EF4-FFF2-40B4-BE49-F238E27FC236}">
                <a16:creationId xmlns:a16="http://schemas.microsoft.com/office/drawing/2014/main" id="{11183453-120C-4A74-B844-6F756D65AC02}"/>
              </a:ext>
            </a:extLst>
          </p:cNvPr>
          <p:cNvSpPr/>
          <p:nvPr/>
        </p:nvSpPr>
        <p:spPr>
          <a:xfrm>
            <a:off x="239831" y="1021541"/>
            <a:ext cx="7184078" cy="5262979"/>
          </a:xfrm>
          <a:prstGeom prst="rect">
            <a:avLst/>
          </a:prstGeom>
        </p:spPr>
        <p:txBody>
          <a:bodyPr wrap="square">
            <a:spAutoFit/>
          </a:bodyPr>
          <a:lstStyle/>
          <a:p>
            <a:r>
              <a:rPr lang="en-US" sz="1400" dirty="0">
                <a:latin typeface="+mj-lt"/>
              </a:rPr>
              <a:t>Choose the best CRISPR gRNA design tool, from the market, according to the type of research you are holding. The following are the most common types CRISPR is used in:</a:t>
            </a:r>
          </a:p>
          <a:p>
            <a:endParaRPr lang="en-US" sz="1400" b="1" dirty="0"/>
          </a:p>
          <a:p>
            <a:r>
              <a:rPr lang="en-US" sz="1400" b="1" dirty="0"/>
              <a:t>Designing gRNA for Gene Knockouts</a:t>
            </a:r>
          </a:p>
          <a:p>
            <a:r>
              <a:rPr lang="en-US" sz="1400" dirty="0">
                <a:latin typeface="+mj-lt"/>
              </a:rPr>
              <a:t>Most widely adopted use of CRISPR is to knock out (KO) specific genes in the genome of an organism to test their function. A successful genetic knockout generally results in a loss of protein function and often (but not always) manifests as a change in phenotype.</a:t>
            </a:r>
            <a:br>
              <a:rPr lang="en-US" sz="1400" dirty="0">
                <a:latin typeface="+mj-lt"/>
              </a:rPr>
            </a:br>
            <a:endParaRPr lang="en-US" sz="1400" dirty="0">
              <a:latin typeface="+mj-lt"/>
            </a:endParaRPr>
          </a:p>
          <a:p>
            <a:r>
              <a:rPr lang="en-US" sz="1400" b="1" dirty="0"/>
              <a:t>Designing gRNA for Gene Knock-ins</a:t>
            </a:r>
          </a:p>
          <a:p>
            <a:r>
              <a:rPr lang="en-US" sz="1400" dirty="0">
                <a:latin typeface="+mj-lt"/>
              </a:rPr>
              <a:t>A knock-in (KI) experiment aims to edit the target genome by inserting a new DNA fragment into the genome. In this case, we divert the cell from using its Non-homologous end joining (NHEJ) repair pathway (which repairs double-strand breaks in DNA) to another more sophisticated repair pathway, referred to as the homology-directed repair (HDR) pathway. In HDR, the cell copies the sequence of a donor DNA template to fill in the broken piece accurately. In knock-in experiments, researchers supply a surplus of template DNA bearing their desired genomic change, improving their chances that the cell will pick this DNA to use for the repair.</a:t>
            </a:r>
            <a:br>
              <a:rPr lang="en-US" sz="1400" dirty="0">
                <a:latin typeface="+mj-lt"/>
              </a:rPr>
            </a:br>
            <a:endParaRPr lang="en-US" sz="1400" dirty="0">
              <a:latin typeface="+mj-lt"/>
            </a:endParaRPr>
          </a:p>
          <a:p>
            <a:r>
              <a:rPr lang="en-US" sz="1400" b="1" dirty="0"/>
              <a:t>Designing gRNA for CRISPRA (Activator) and CRISPRI (Inhibitor)</a:t>
            </a:r>
          </a:p>
          <a:p>
            <a:r>
              <a:rPr lang="en-US" sz="1400" dirty="0">
                <a:latin typeface="+mj-lt"/>
              </a:rPr>
              <a:t>These experiments involve gene activation or inhibition by targeting the promoter of the target gene. The location target DNA range for guide RNA is therefore quite narrow, necessitating a balance of complementary sequence and optimized location while designing.</a:t>
            </a:r>
            <a:br>
              <a:rPr lang="en-US" sz="1400" dirty="0">
                <a:latin typeface="+mj-lt"/>
              </a:rPr>
            </a:br>
            <a:endParaRPr lang="en-US" sz="1400" dirty="0">
              <a:latin typeface="+mj-lt"/>
            </a:endParaRPr>
          </a:p>
          <a:p>
            <a:r>
              <a:rPr lang="en-US" sz="1400" dirty="0">
                <a:latin typeface="+mj-lt"/>
              </a:rPr>
              <a:t>While designing, ensure the on-target activity of the gRNA and try to minimize most of its off-target effects. </a:t>
            </a:r>
          </a:p>
        </p:txBody>
      </p:sp>
      <p:grpSp>
        <p:nvGrpSpPr>
          <p:cNvPr id="8" name="Group 7">
            <a:extLst>
              <a:ext uri="{FF2B5EF4-FFF2-40B4-BE49-F238E27FC236}">
                <a16:creationId xmlns:a16="http://schemas.microsoft.com/office/drawing/2014/main" id="{80EABC9B-1F3B-4C5D-8E80-6EB5502D61FB}"/>
              </a:ext>
            </a:extLst>
          </p:cNvPr>
          <p:cNvGrpSpPr/>
          <p:nvPr/>
        </p:nvGrpSpPr>
        <p:grpSpPr>
          <a:xfrm>
            <a:off x="7794196" y="620202"/>
            <a:ext cx="3623877" cy="5454595"/>
            <a:chOff x="7794196" y="620202"/>
            <a:chExt cx="3623877" cy="5454595"/>
          </a:xfrm>
        </p:grpSpPr>
        <p:sp>
          <p:nvSpPr>
            <p:cNvPr id="10" name="Rectangle: Rounded Corners 9">
              <a:extLst>
                <a:ext uri="{FF2B5EF4-FFF2-40B4-BE49-F238E27FC236}">
                  <a16:creationId xmlns:a16="http://schemas.microsoft.com/office/drawing/2014/main" id="{EF2EEA13-F308-45B8-A5EC-8F2DB5F3BC94}"/>
                </a:ext>
              </a:extLst>
            </p:cNvPr>
            <p:cNvSpPr/>
            <p:nvPr/>
          </p:nvSpPr>
          <p:spPr>
            <a:xfrm>
              <a:off x="7794196" y="620202"/>
              <a:ext cx="3623877" cy="5454595"/>
            </a:xfrm>
            <a:prstGeom prst="roundRect">
              <a:avLst>
                <a:gd name="adj" fmla="val 2186"/>
              </a:avLst>
            </a:prstGeom>
            <a:solidFill>
              <a:schemeClr val="bg1"/>
            </a:solidFill>
            <a:ln>
              <a:noFill/>
            </a:ln>
            <a:effectLst>
              <a:outerShdw blurRad="63500" sx="102000" sy="102000" algn="ctr" rotWithShape="0">
                <a:srgbClr val="F3F3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5DB31-1C46-4993-91A3-655B41596385}"/>
                </a:ext>
              </a:extLst>
            </p:cNvPr>
            <p:cNvSpPr/>
            <p:nvPr/>
          </p:nvSpPr>
          <p:spPr>
            <a:xfrm>
              <a:off x="7794196" y="3171576"/>
              <a:ext cx="3623877" cy="469127"/>
            </a:xfrm>
            <a:prstGeom prst="rect">
              <a:avLst/>
            </a:prstGeom>
            <a:solidFill>
              <a:srgbClr val="F4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219F8-D520-4331-9CE2-857E5D3CDD7D}"/>
                </a:ext>
              </a:extLst>
            </p:cNvPr>
            <p:cNvSpPr/>
            <p:nvPr/>
          </p:nvSpPr>
          <p:spPr>
            <a:xfrm>
              <a:off x="7926868" y="882216"/>
              <a:ext cx="974049" cy="307777"/>
            </a:xfrm>
            <a:prstGeom prst="rect">
              <a:avLst/>
            </a:prstGeom>
          </p:spPr>
          <p:txBody>
            <a:bodyPr wrap="none">
              <a:spAutoFit/>
            </a:bodyPr>
            <a:lstStyle/>
            <a:p>
              <a:r>
                <a:rPr lang="en-US" sz="1400" dirty="0">
                  <a:solidFill>
                    <a:schemeClr val="bg1">
                      <a:lumMod val="50000"/>
                    </a:schemeClr>
                  </a:solidFill>
                  <a:latin typeface="runda"/>
                </a:rPr>
                <a:t>CONTENTS</a:t>
              </a:r>
              <a:endParaRPr lang="en-US" sz="1400" dirty="0">
                <a:solidFill>
                  <a:schemeClr val="bg1">
                    <a:lumMod val="50000"/>
                  </a:schemeClr>
                </a:solidFill>
              </a:endParaRPr>
            </a:p>
          </p:txBody>
        </p:sp>
        <p:sp>
          <p:nvSpPr>
            <p:cNvPr id="13" name="Rectangle 12">
              <a:extLst>
                <a:ext uri="{FF2B5EF4-FFF2-40B4-BE49-F238E27FC236}">
                  <a16:creationId xmlns:a16="http://schemas.microsoft.com/office/drawing/2014/main" id="{E9807737-61B2-4CF4-92D3-6787E355C631}"/>
                </a:ext>
              </a:extLst>
            </p:cNvPr>
            <p:cNvSpPr/>
            <p:nvPr/>
          </p:nvSpPr>
          <p:spPr>
            <a:xfrm>
              <a:off x="7926868" y="1282730"/>
              <a:ext cx="2686954" cy="4524315"/>
            </a:xfrm>
            <a:prstGeom prst="rect">
              <a:avLst/>
            </a:prstGeom>
          </p:spPr>
          <p:txBody>
            <a:bodyPr wrap="none">
              <a:spAutoFit/>
            </a:bodyPr>
            <a:lstStyle/>
            <a:p>
              <a:r>
                <a:rPr lang="en-US" sz="1600" dirty="0">
                  <a:latin typeface="+mj-lt"/>
                </a:rPr>
                <a:t>01.      </a:t>
              </a:r>
              <a:r>
                <a:rPr lang="en-US" sz="1600" b="1" dirty="0"/>
                <a:t>INTRODUCTION</a:t>
              </a:r>
              <a:br>
                <a:rPr lang="en-US" sz="1600" b="1" dirty="0">
                  <a:latin typeface="+mj-lt"/>
                </a:rPr>
              </a:br>
              <a:endParaRPr lang="en-US" sz="1600" b="1" dirty="0">
                <a:latin typeface="+mj-lt"/>
              </a:endParaRPr>
            </a:p>
            <a:p>
              <a:r>
                <a:rPr lang="en-US" sz="1600" dirty="0">
                  <a:latin typeface="+mj-lt"/>
                </a:rPr>
                <a:t>02.</a:t>
              </a:r>
              <a:r>
                <a:rPr lang="en-US" sz="1600" dirty="0">
                  <a:solidFill>
                    <a:srgbClr val="1CD23C"/>
                  </a:solidFill>
                  <a:latin typeface="+mj-lt"/>
                </a:rPr>
                <a:t>      </a:t>
              </a:r>
              <a:r>
                <a:rPr lang="en-US" sz="1600" b="1" dirty="0"/>
                <a:t>WHAT IS CRISPR?</a:t>
              </a:r>
              <a:br>
                <a:rPr lang="en-US" sz="1600" b="1" dirty="0"/>
              </a:br>
              <a:br>
                <a:rPr lang="en-US" sz="1600" b="1" dirty="0">
                  <a:latin typeface="+mj-lt"/>
                </a:rPr>
              </a:br>
              <a:r>
                <a:rPr lang="en-US" sz="1600" dirty="0">
                  <a:latin typeface="+mj-lt"/>
                </a:rPr>
                <a:t>03.      </a:t>
              </a:r>
              <a:r>
                <a:rPr lang="en-US" sz="1600" b="1" dirty="0"/>
                <a:t>CRISPR APPLICATIONS</a:t>
              </a:r>
              <a:br>
                <a:rPr lang="en-US" sz="1600" b="1" dirty="0">
                  <a:latin typeface="+mj-lt"/>
                </a:rPr>
              </a:br>
              <a:br>
                <a:rPr lang="en-US" sz="1600" b="1" dirty="0">
                  <a:latin typeface="+mj-lt"/>
                </a:rPr>
              </a:br>
              <a:r>
                <a:rPr lang="en-US" sz="1600" dirty="0">
                  <a:latin typeface="+mj-lt"/>
                </a:rPr>
                <a:t>04.      </a:t>
              </a:r>
              <a:r>
                <a:rPr lang="en-US" sz="1600" b="1" dirty="0"/>
                <a:t>CRISPR MECHANISM</a:t>
              </a:r>
            </a:p>
            <a:p>
              <a:br>
                <a:rPr lang="en-US" sz="1600" b="1" dirty="0"/>
              </a:br>
              <a:r>
                <a:rPr lang="en-US" sz="1600" dirty="0">
                  <a:solidFill>
                    <a:srgbClr val="1CD23C"/>
                  </a:solidFill>
                  <a:latin typeface="+mj-lt"/>
                </a:rPr>
                <a:t>05.      </a:t>
              </a:r>
              <a:r>
                <a:rPr lang="en-US" sz="1600" b="1" dirty="0">
                  <a:solidFill>
                    <a:srgbClr val="1CD23C"/>
                  </a:solidFill>
                </a:rPr>
                <a:t>DESIGNING gRNAs</a:t>
              </a:r>
              <a:br>
                <a:rPr lang="en-US" sz="1600" b="1" dirty="0">
                  <a:solidFill>
                    <a:srgbClr val="1CD23C"/>
                  </a:solidFill>
                </a:rPr>
              </a:br>
              <a:br>
                <a:rPr lang="en-US" sz="1600" dirty="0">
                  <a:latin typeface="+mj-lt"/>
                </a:rPr>
              </a:br>
              <a:r>
                <a:rPr lang="en-US" sz="1600" dirty="0">
                  <a:latin typeface="+mj-lt"/>
                </a:rPr>
                <a:t>06.      </a:t>
              </a:r>
              <a:r>
                <a:rPr lang="en-US" sz="1600" b="1" dirty="0"/>
                <a:t>GENE</a:t>
              </a:r>
              <a:r>
                <a:rPr lang="en-US" sz="1600" b="1" dirty="0">
                  <a:latin typeface="+mj-lt"/>
                </a:rPr>
                <a:t> </a:t>
              </a:r>
              <a:r>
                <a:rPr lang="en-US" sz="1600" b="1" dirty="0"/>
                <a:t>EDITING</a:t>
              </a:r>
              <a:br>
                <a:rPr lang="en-US" sz="1600" dirty="0">
                  <a:latin typeface="+mj-lt"/>
                </a:rPr>
              </a:br>
              <a:br>
                <a:rPr lang="en-US" sz="1600" dirty="0">
                  <a:latin typeface="+mj-lt"/>
                </a:rPr>
              </a:br>
              <a:r>
                <a:rPr lang="en-US" sz="1600" dirty="0">
                  <a:latin typeface="+mj-lt"/>
                </a:rPr>
                <a:t>07.      </a:t>
              </a:r>
              <a:r>
                <a:rPr lang="en-US" sz="1600" b="1" dirty="0"/>
                <a:t>ANALYZING RESULTS</a:t>
              </a:r>
              <a:br>
                <a:rPr lang="en-US" sz="1600" dirty="0">
                  <a:latin typeface="+mj-lt"/>
                </a:rPr>
              </a:br>
              <a:br>
                <a:rPr lang="en-US" sz="1600" dirty="0">
                  <a:latin typeface="+mj-lt"/>
                </a:rPr>
              </a:br>
              <a:r>
                <a:rPr lang="en-US" sz="1600" dirty="0">
                  <a:latin typeface="+mj-lt"/>
                </a:rPr>
                <a:t>08.      </a:t>
              </a:r>
              <a:r>
                <a:rPr lang="en-US" sz="1600" b="1" dirty="0"/>
                <a:t>LIMITATIONS &amp; CONS</a:t>
              </a:r>
              <a:br>
                <a:rPr lang="en-US" sz="1600" dirty="0">
                  <a:latin typeface="+mj-lt"/>
                </a:rPr>
              </a:br>
              <a:br>
                <a:rPr lang="en-US" sz="1600" dirty="0">
                  <a:latin typeface="+mj-lt"/>
                </a:rPr>
              </a:br>
              <a:r>
                <a:rPr lang="en-US" sz="1600" dirty="0">
                  <a:latin typeface="+mj-lt"/>
                </a:rPr>
                <a:t>09.      </a:t>
              </a:r>
              <a:r>
                <a:rPr lang="en-US" sz="1600" b="1" dirty="0"/>
                <a:t>REFERENCES</a:t>
              </a:r>
              <a:br>
                <a:rPr lang="en-US" sz="1600" dirty="0">
                  <a:latin typeface="+mj-lt"/>
                </a:rPr>
              </a:br>
              <a:endParaRPr lang="en-US" sz="1600" b="1" dirty="0"/>
            </a:p>
          </p:txBody>
        </p:sp>
      </p:grpSp>
      <p:sp>
        <p:nvSpPr>
          <p:cNvPr id="16" name="Rectangle 15">
            <a:extLst>
              <a:ext uri="{FF2B5EF4-FFF2-40B4-BE49-F238E27FC236}">
                <a16:creationId xmlns:a16="http://schemas.microsoft.com/office/drawing/2014/main" id="{DF3F488E-8182-48F5-B760-840142E3132D}"/>
              </a:ext>
            </a:extLst>
          </p:cNvPr>
          <p:cNvSpPr/>
          <p:nvPr/>
        </p:nvSpPr>
        <p:spPr>
          <a:xfrm>
            <a:off x="312216" y="1898531"/>
            <a:ext cx="2658164" cy="45719"/>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8CCD097-97AC-4F84-81D6-5F97523470AD}"/>
              </a:ext>
            </a:extLst>
          </p:cNvPr>
          <p:cNvSpPr/>
          <p:nvPr/>
        </p:nvSpPr>
        <p:spPr>
          <a:xfrm>
            <a:off x="312216" y="1811761"/>
            <a:ext cx="2658164" cy="132489"/>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96E504A-D272-477C-B981-27084500B367}"/>
              </a:ext>
            </a:extLst>
          </p:cNvPr>
          <p:cNvSpPr/>
          <p:nvPr/>
        </p:nvSpPr>
        <p:spPr>
          <a:xfrm>
            <a:off x="312216" y="2953972"/>
            <a:ext cx="2658164" cy="45719"/>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76D07DB-EB2B-4921-BEB4-E4B4203A4A6F}"/>
              </a:ext>
            </a:extLst>
          </p:cNvPr>
          <p:cNvSpPr/>
          <p:nvPr/>
        </p:nvSpPr>
        <p:spPr>
          <a:xfrm>
            <a:off x="312216" y="2867202"/>
            <a:ext cx="2658164" cy="132489"/>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B95F3C7-43AC-468C-B9BA-E2265C94FAA6}"/>
              </a:ext>
            </a:extLst>
          </p:cNvPr>
          <p:cNvSpPr/>
          <p:nvPr/>
        </p:nvSpPr>
        <p:spPr>
          <a:xfrm>
            <a:off x="312215" y="4868032"/>
            <a:ext cx="4654509" cy="45719"/>
          </a:xfrm>
          <a:prstGeom prst="rect">
            <a:avLst/>
          </a:prstGeom>
          <a:solidFill>
            <a:srgbClr val="1ED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6B58B-E082-4128-8DCD-4F28DC9BBDE6}"/>
              </a:ext>
            </a:extLst>
          </p:cNvPr>
          <p:cNvSpPr/>
          <p:nvPr/>
        </p:nvSpPr>
        <p:spPr>
          <a:xfrm>
            <a:off x="312215" y="4781262"/>
            <a:ext cx="4654509" cy="132489"/>
          </a:xfrm>
          <a:prstGeom prst="rect">
            <a:avLst/>
          </a:prstGeom>
          <a:solidFill>
            <a:srgbClr val="1ED33E">
              <a:alpha val="20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589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Effect transition="in" filter="fade">
                                      <p:cBhvr>
                                        <p:cTn id="43" dur="500"/>
                                        <p:tgtEl>
                                          <p:spTgt spid="6">
                                            <p:txEl>
                                              <p:pRg st="5" end="5"/>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fade">
                                      <p:cBhvr>
                                        <p:cTn id="47" dur="500"/>
                                        <p:tgtEl>
                                          <p:spTgt spid="6">
                                            <p:txEl>
                                              <p:pRg st="6" end="6"/>
                                            </p:tx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animEffect transition="in" filter="fade">
                                      <p:cBhvr>
                                        <p:cTn id="59" dur="500"/>
                                        <p:tgtEl>
                                          <p:spTgt spid="6">
                                            <p:txEl>
                                              <p:pRg st="7" end="7"/>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Effect transition="in" filter="fade">
                                      <p:cBhvr>
                                        <p:cTn id="6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1858</Words>
  <Application>Microsoft Office PowerPoint</Application>
  <PresentationFormat>Widescreen</PresentationFormat>
  <Paragraphs>189</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runda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yamenzakp@gmail.com</dc:creator>
  <cp:lastModifiedBy>yamenzakp@gmail.com</cp:lastModifiedBy>
  <cp:revision>27</cp:revision>
  <dcterms:created xsi:type="dcterms:W3CDTF">2020-03-01T11:30:26Z</dcterms:created>
  <dcterms:modified xsi:type="dcterms:W3CDTF">2020-03-01T22:47:23Z</dcterms:modified>
</cp:coreProperties>
</file>